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customXml/itemProps6.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7"/>
  </p:sldMasterIdLst>
  <p:notesMasterIdLst>
    <p:notesMasterId r:id="rId18"/>
  </p:notesMasterIdLst>
  <p:handoutMasterIdLst>
    <p:handoutMasterId r:id="rId19"/>
  </p:handoutMasterIdLst>
  <p:sldIdLst>
    <p:sldId id="570" r:id="rId8"/>
    <p:sldId id="835" r:id="rId9"/>
    <p:sldId id="848" r:id="rId10"/>
    <p:sldId id="836" r:id="rId11"/>
    <p:sldId id="839" r:id="rId12"/>
    <p:sldId id="844" r:id="rId13"/>
    <p:sldId id="845" r:id="rId14"/>
    <p:sldId id="840" r:id="rId15"/>
    <p:sldId id="846" r:id="rId16"/>
    <p:sldId id="674" r:id="rId17"/>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initials="NG" lastIdx="14" clrIdx="0"/>
  <p:cmAuthor id="1" name="Seven" initials="S" lastIdx="4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8C723"/>
    <a:srgbClr val="69A71D"/>
    <a:srgbClr val="292929"/>
    <a:srgbClr val="DAA600"/>
    <a:srgbClr val="996633"/>
    <a:srgbClr val="FFCC00"/>
    <a:srgbClr val="F2B800"/>
    <a:srgbClr val="DC660E"/>
    <a:srgbClr val="339933"/>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8728" autoAdjust="0"/>
  </p:normalViewPr>
  <p:slideViewPr>
    <p:cSldViewPr>
      <p:cViewPr varScale="1">
        <p:scale>
          <a:sx n="116" d="100"/>
          <a:sy n="116" d="100"/>
        </p:scale>
        <p:origin x="-16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306" y="-84"/>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51905" cy="497683"/>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defTabSz="904824" eaLnBrk="0" hangingPunct="0">
              <a:defRPr sz="1300">
                <a:latin typeface="Arial" charset="0"/>
              </a:defRPr>
            </a:lvl1pPr>
          </a:lstStyle>
          <a:p>
            <a:pPr>
              <a:defRPr/>
            </a:pPr>
            <a:endParaRPr lang="fr-FR"/>
          </a:p>
        </p:txBody>
      </p:sp>
      <p:sp>
        <p:nvSpPr>
          <p:cNvPr id="70659" name="Rectangle 3"/>
          <p:cNvSpPr>
            <a:spLocks noGrp="1" noChangeArrowheads="1"/>
          </p:cNvSpPr>
          <p:nvPr>
            <p:ph type="dt" sz="quarter" idx="1"/>
          </p:nvPr>
        </p:nvSpPr>
        <p:spPr bwMode="auto">
          <a:xfrm>
            <a:off x="3856880" y="0"/>
            <a:ext cx="2951905" cy="497683"/>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algn="r" defTabSz="904824" eaLnBrk="0" hangingPunct="0">
              <a:defRPr sz="1300">
                <a:latin typeface="Arial" charset="0"/>
              </a:defRPr>
            </a:lvl1pPr>
          </a:lstStyle>
          <a:p>
            <a:pPr>
              <a:defRPr/>
            </a:pPr>
            <a:fld id="{A1B01BED-3093-4EA9-B3CD-B5BECCB4B56B}" type="datetimeFigureOut">
              <a:rPr lang="fr-FR"/>
              <a:pPr>
                <a:defRPr/>
              </a:pPr>
              <a:t>02/10/2017</a:t>
            </a:fld>
            <a:endParaRPr lang="fr-FR"/>
          </a:p>
        </p:txBody>
      </p:sp>
      <p:sp>
        <p:nvSpPr>
          <p:cNvPr id="70660" name="Rectangle 4"/>
          <p:cNvSpPr>
            <a:spLocks noGrp="1" noChangeArrowheads="1"/>
          </p:cNvSpPr>
          <p:nvPr>
            <p:ph type="ftr" sz="quarter" idx="2"/>
          </p:nvPr>
        </p:nvSpPr>
        <p:spPr bwMode="auto">
          <a:xfrm>
            <a:off x="0" y="9443241"/>
            <a:ext cx="2951905" cy="497682"/>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defTabSz="904824" eaLnBrk="0" hangingPunct="0">
              <a:defRPr sz="1300">
                <a:latin typeface="Arial" charset="0"/>
              </a:defRPr>
            </a:lvl1pPr>
          </a:lstStyle>
          <a:p>
            <a:pPr>
              <a:defRPr/>
            </a:pPr>
            <a:endParaRPr lang="fr-FR"/>
          </a:p>
        </p:txBody>
      </p:sp>
      <p:sp>
        <p:nvSpPr>
          <p:cNvPr id="70661" name="Rectangle 5"/>
          <p:cNvSpPr>
            <a:spLocks noGrp="1" noChangeArrowheads="1"/>
          </p:cNvSpPr>
          <p:nvPr>
            <p:ph type="sldNum" sz="quarter" idx="3"/>
          </p:nvPr>
        </p:nvSpPr>
        <p:spPr bwMode="auto">
          <a:xfrm>
            <a:off x="3856880" y="9443241"/>
            <a:ext cx="2951905" cy="497682"/>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algn="r" defTabSz="904824" eaLnBrk="0" hangingPunct="0">
              <a:defRPr sz="1300">
                <a:latin typeface="Arial" charset="0"/>
              </a:defRPr>
            </a:lvl1pPr>
          </a:lstStyle>
          <a:p>
            <a:pPr>
              <a:defRPr/>
            </a:pPr>
            <a:fld id="{E82D90C6-C9EF-471A-8422-C4407B93753D}" type="slidenum">
              <a:rPr lang="fr-FR"/>
              <a:pPr>
                <a:defRPr/>
              </a:pPr>
              <a:t>‹N°›</a:t>
            </a:fld>
            <a:endParaRPr lang="fr-FR"/>
          </a:p>
        </p:txBody>
      </p:sp>
    </p:spTree>
    <p:extLst>
      <p:ext uri="{BB962C8B-B14F-4D97-AF65-F5344CB8AC3E}">
        <p14:creationId xmlns="" xmlns:p14="http://schemas.microsoft.com/office/powerpoint/2010/main" val="2167294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51905" cy="499272"/>
          </a:xfrm>
          <a:prstGeom prst="rect">
            <a:avLst/>
          </a:prstGeom>
          <a:noFill/>
          <a:ln w="9525">
            <a:noFill/>
            <a:miter lim="800000"/>
            <a:headEnd/>
            <a:tailEnd/>
          </a:ln>
        </p:spPr>
        <p:txBody>
          <a:bodyPr vert="horz" wrap="square" lIns="95673" tIns="47837" rIns="95673" bIns="47837" numCol="1" anchor="t" anchorCtr="0" compatLnSpc="1">
            <a:prstTxWarp prst="textNoShape">
              <a:avLst/>
            </a:prstTxWarp>
          </a:bodyPr>
          <a:lstStyle>
            <a:lvl1pPr defTabSz="884151">
              <a:defRPr sz="1400">
                <a:latin typeface="Calibri" pitchFamily="34" charset="0"/>
              </a:defRPr>
            </a:lvl1pPr>
          </a:lstStyle>
          <a:p>
            <a:pPr>
              <a:defRPr/>
            </a:pPr>
            <a:endParaRPr lang="fr-FR"/>
          </a:p>
        </p:txBody>
      </p:sp>
      <p:sp>
        <p:nvSpPr>
          <p:cNvPr id="3" name="Date Placeholder 2"/>
          <p:cNvSpPr>
            <a:spLocks noGrp="1"/>
          </p:cNvSpPr>
          <p:nvPr>
            <p:ph type="dt" idx="1"/>
          </p:nvPr>
        </p:nvSpPr>
        <p:spPr bwMode="auto">
          <a:xfrm>
            <a:off x="3856880" y="1"/>
            <a:ext cx="2951905" cy="499272"/>
          </a:xfrm>
          <a:prstGeom prst="rect">
            <a:avLst/>
          </a:prstGeom>
          <a:noFill/>
          <a:ln w="9525">
            <a:noFill/>
            <a:miter lim="800000"/>
            <a:headEnd/>
            <a:tailEnd/>
          </a:ln>
        </p:spPr>
        <p:txBody>
          <a:bodyPr vert="horz" wrap="square" lIns="95673" tIns="47837" rIns="95673" bIns="47837" numCol="1" anchor="t" anchorCtr="0" compatLnSpc="1">
            <a:prstTxWarp prst="textNoShape">
              <a:avLst/>
            </a:prstTxWarp>
          </a:bodyPr>
          <a:lstStyle>
            <a:lvl1pPr algn="r" defTabSz="884151">
              <a:defRPr sz="1400">
                <a:latin typeface="Calibri" pitchFamily="34" charset="0"/>
              </a:defRPr>
            </a:lvl1pPr>
          </a:lstStyle>
          <a:p>
            <a:pPr>
              <a:defRPr/>
            </a:pPr>
            <a:fld id="{4890740B-C960-4321-B25F-B2330C693B24}" type="datetimeFigureOut">
              <a:rPr lang="en-US"/>
              <a:pPr>
                <a:defRPr/>
              </a:pPr>
              <a:t>10/2/2017</a:t>
            </a:fld>
            <a:endParaRPr lang="en-US"/>
          </a:p>
        </p:txBody>
      </p:sp>
      <p:sp>
        <p:nvSpPr>
          <p:cNvPr id="4" name="Slide Image Placeholder 3"/>
          <p:cNvSpPr>
            <a:spLocks noGrp="1" noRot="1" noChangeAspect="1"/>
          </p:cNvSpPr>
          <p:nvPr>
            <p:ph type="sldImg" idx="2"/>
          </p:nvPr>
        </p:nvSpPr>
        <p:spPr>
          <a:xfrm>
            <a:off x="915988" y="742950"/>
            <a:ext cx="4976812" cy="3732213"/>
          </a:xfrm>
          <a:prstGeom prst="rect">
            <a:avLst/>
          </a:prstGeom>
          <a:noFill/>
          <a:ln w="12700">
            <a:solidFill>
              <a:prstClr val="black"/>
            </a:solidFill>
          </a:ln>
        </p:spPr>
        <p:txBody>
          <a:bodyPr vert="horz" lIns="99206" tIns="49603" rIns="99206" bIns="49603" rtlCol="0" anchor="ctr"/>
          <a:lstStyle/>
          <a:p>
            <a:pPr lvl="0"/>
            <a:endParaRPr lang="en-US" noProof="0"/>
          </a:p>
        </p:txBody>
      </p:sp>
      <p:sp>
        <p:nvSpPr>
          <p:cNvPr id="5" name="Notes Placeholder 4"/>
          <p:cNvSpPr>
            <a:spLocks noGrp="1"/>
          </p:cNvSpPr>
          <p:nvPr>
            <p:ph type="body" sz="quarter" idx="3"/>
          </p:nvPr>
        </p:nvSpPr>
        <p:spPr bwMode="auto">
          <a:xfrm>
            <a:off x="682311" y="4725596"/>
            <a:ext cx="5445755" cy="4474369"/>
          </a:xfrm>
          <a:prstGeom prst="rect">
            <a:avLst/>
          </a:prstGeom>
          <a:noFill/>
          <a:ln w="9525">
            <a:noFill/>
            <a:miter lim="800000"/>
            <a:headEnd/>
            <a:tailEnd/>
          </a:ln>
        </p:spPr>
        <p:txBody>
          <a:bodyPr vert="horz" wrap="square" lIns="95673" tIns="47837" rIns="95673" bIns="478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41651"/>
            <a:ext cx="2951905" cy="499272"/>
          </a:xfrm>
          <a:prstGeom prst="rect">
            <a:avLst/>
          </a:prstGeom>
          <a:noFill/>
          <a:ln w="9525">
            <a:noFill/>
            <a:miter lim="800000"/>
            <a:headEnd/>
            <a:tailEnd/>
          </a:ln>
        </p:spPr>
        <p:txBody>
          <a:bodyPr vert="horz" wrap="square" lIns="95673" tIns="47837" rIns="95673" bIns="47837" numCol="1" anchor="b" anchorCtr="0" compatLnSpc="1">
            <a:prstTxWarp prst="textNoShape">
              <a:avLst/>
            </a:prstTxWarp>
          </a:bodyPr>
          <a:lstStyle>
            <a:lvl1pPr defTabSz="884151">
              <a:defRPr sz="1400">
                <a:latin typeface="Calibri" pitchFamily="34" charset="0"/>
              </a:defRPr>
            </a:lvl1pPr>
          </a:lstStyle>
          <a:p>
            <a:pPr>
              <a:defRPr/>
            </a:pPr>
            <a:endParaRPr lang="fr-FR"/>
          </a:p>
        </p:txBody>
      </p:sp>
      <p:sp>
        <p:nvSpPr>
          <p:cNvPr id="7" name="Slide Number Placeholder 6"/>
          <p:cNvSpPr>
            <a:spLocks noGrp="1"/>
          </p:cNvSpPr>
          <p:nvPr>
            <p:ph type="sldNum" sz="quarter" idx="5"/>
          </p:nvPr>
        </p:nvSpPr>
        <p:spPr bwMode="auto">
          <a:xfrm>
            <a:off x="3856880" y="9441651"/>
            <a:ext cx="2951905" cy="499272"/>
          </a:xfrm>
          <a:prstGeom prst="rect">
            <a:avLst/>
          </a:prstGeom>
          <a:noFill/>
          <a:ln w="9525">
            <a:noFill/>
            <a:miter lim="800000"/>
            <a:headEnd/>
            <a:tailEnd/>
          </a:ln>
        </p:spPr>
        <p:txBody>
          <a:bodyPr vert="horz" wrap="square" lIns="95673" tIns="47837" rIns="95673" bIns="47837" numCol="1" anchor="b" anchorCtr="0" compatLnSpc="1">
            <a:prstTxWarp prst="textNoShape">
              <a:avLst/>
            </a:prstTxWarp>
          </a:bodyPr>
          <a:lstStyle>
            <a:lvl1pPr algn="r" defTabSz="884151">
              <a:defRPr sz="1400">
                <a:latin typeface="Calibri" pitchFamily="34" charset="0"/>
              </a:defRPr>
            </a:lvl1pPr>
          </a:lstStyle>
          <a:p>
            <a:pPr>
              <a:defRPr/>
            </a:pPr>
            <a:fld id="{D64E02BF-410D-4837-A669-8425140EC2FE}" type="slidenum">
              <a:rPr lang="en-US"/>
              <a:pPr>
                <a:defRPr/>
              </a:pPr>
              <a:t>‹N°›</a:t>
            </a:fld>
            <a:endParaRPr lang="en-US"/>
          </a:p>
        </p:txBody>
      </p:sp>
    </p:spTree>
    <p:extLst>
      <p:ext uri="{BB962C8B-B14F-4D97-AF65-F5344CB8AC3E}">
        <p14:creationId xmlns="" xmlns:p14="http://schemas.microsoft.com/office/powerpoint/2010/main" val="21857225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4151" eaLnBrk="0" hangingPunct="0">
              <a:defRPr>
                <a:solidFill>
                  <a:schemeClr val="tx1"/>
                </a:solidFill>
                <a:latin typeface="Arial Narrow" pitchFamily="34" charset="0"/>
                <a:cs typeface="Arial" charset="0"/>
              </a:defRPr>
            </a:lvl1pPr>
            <a:lvl2pPr marL="744213" indent="-286236" defTabSz="884151" eaLnBrk="0" hangingPunct="0">
              <a:defRPr>
                <a:solidFill>
                  <a:schemeClr val="tx1"/>
                </a:solidFill>
                <a:latin typeface="Arial Narrow" pitchFamily="34" charset="0"/>
                <a:cs typeface="Arial" charset="0"/>
              </a:defRPr>
            </a:lvl2pPr>
            <a:lvl3pPr marL="1144943" indent="-228989" defTabSz="884151" eaLnBrk="0" hangingPunct="0">
              <a:defRPr>
                <a:solidFill>
                  <a:schemeClr val="tx1"/>
                </a:solidFill>
                <a:latin typeface="Arial Narrow" pitchFamily="34" charset="0"/>
                <a:cs typeface="Arial" charset="0"/>
              </a:defRPr>
            </a:lvl3pPr>
            <a:lvl4pPr marL="1602920" indent="-228989" defTabSz="884151" eaLnBrk="0" hangingPunct="0">
              <a:defRPr>
                <a:solidFill>
                  <a:schemeClr val="tx1"/>
                </a:solidFill>
                <a:latin typeface="Arial Narrow" pitchFamily="34" charset="0"/>
                <a:cs typeface="Arial" charset="0"/>
              </a:defRPr>
            </a:lvl4pPr>
            <a:lvl5pPr marL="2060898" indent="-228989" defTabSz="884151" eaLnBrk="0" hangingPunct="0">
              <a:defRPr>
                <a:solidFill>
                  <a:schemeClr val="tx1"/>
                </a:solidFill>
                <a:latin typeface="Arial Narrow" pitchFamily="34" charset="0"/>
                <a:cs typeface="Arial" charset="0"/>
              </a:defRPr>
            </a:lvl5pPr>
            <a:lvl6pPr marL="2518875" indent="-228989" defTabSz="884151" eaLnBrk="0" fontAlgn="base" hangingPunct="0">
              <a:spcBef>
                <a:spcPct val="0"/>
              </a:spcBef>
              <a:spcAft>
                <a:spcPct val="0"/>
              </a:spcAft>
              <a:defRPr>
                <a:solidFill>
                  <a:schemeClr val="tx1"/>
                </a:solidFill>
                <a:latin typeface="Arial Narrow" pitchFamily="34" charset="0"/>
                <a:cs typeface="Arial" charset="0"/>
              </a:defRPr>
            </a:lvl6pPr>
            <a:lvl7pPr marL="2976852" indent="-228989" defTabSz="884151" eaLnBrk="0" fontAlgn="base" hangingPunct="0">
              <a:spcBef>
                <a:spcPct val="0"/>
              </a:spcBef>
              <a:spcAft>
                <a:spcPct val="0"/>
              </a:spcAft>
              <a:defRPr>
                <a:solidFill>
                  <a:schemeClr val="tx1"/>
                </a:solidFill>
                <a:latin typeface="Arial Narrow" pitchFamily="34" charset="0"/>
                <a:cs typeface="Arial" charset="0"/>
              </a:defRPr>
            </a:lvl7pPr>
            <a:lvl8pPr marL="3434829" indent="-228989" defTabSz="884151" eaLnBrk="0" fontAlgn="base" hangingPunct="0">
              <a:spcBef>
                <a:spcPct val="0"/>
              </a:spcBef>
              <a:spcAft>
                <a:spcPct val="0"/>
              </a:spcAft>
              <a:defRPr>
                <a:solidFill>
                  <a:schemeClr val="tx1"/>
                </a:solidFill>
                <a:latin typeface="Arial Narrow" pitchFamily="34" charset="0"/>
                <a:cs typeface="Arial" charset="0"/>
              </a:defRPr>
            </a:lvl8pPr>
            <a:lvl9pPr marL="3892807" indent="-228989" defTabSz="884151"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54FB5387-29BE-4C01-AA78-E6D27F1AF837}" type="slidenum">
              <a:rPr lang="fr-FR" smtClean="0">
                <a:latin typeface="Calibri" pitchFamily="34" charset="0"/>
              </a:rPr>
              <a:pPr eaLnBrk="1" hangingPunct="1"/>
              <a:t>4</a:t>
            </a:fld>
            <a:endParaRPr lang="fr-FR" smtClean="0">
              <a:latin typeface="Calibri" pitchFamily="34" charset="0"/>
            </a:endParaRPr>
          </a:p>
        </p:txBody>
      </p:sp>
      <p:sp>
        <p:nvSpPr>
          <p:cNvPr id="34819" name="Rectangle 2"/>
          <p:cNvSpPr>
            <a:spLocks noGrp="1" noRot="1" noChangeAspect="1" noChangeArrowheads="1" noTextEdit="1"/>
          </p:cNvSpPr>
          <p:nvPr>
            <p:ph type="sldImg"/>
          </p:nvPr>
        </p:nvSpPr>
        <p:spPr bwMode="auto">
          <a:xfrm>
            <a:off x="920750" y="746125"/>
            <a:ext cx="4970463" cy="37290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 titre">
    <p:spTree>
      <p:nvGrpSpPr>
        <p:cNvPr id="1" name=""/>
        <p:cNvGrpSpPr/>
        <p:nvPr/>
      </p:nvGrpSpPr>
      <p:grpSpPr>
        <a:xfrm>
          <a:off x="0" y="0"/>
          <a:ext cx="0" cy="0"/>
          <a:chOff x="0" y="0"/>
          <a:chExt cx="0" cy="0"/>
        </a:xfrm>
      </p:grpSpPr>
      <p:sp>
        <p:nvSpPr>
          <p:cNvPr id="5" name="Rectangle 4"/>
          <p:cNvSpPr/>
          <p:nvPr userDrawn="1"/>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11"/>
          <p:cNvSpPr>
            <a:spLocks noChangeArrowheads="1"/>
          </p:cNvSpPr>
          <p:nvPr userDrawn="1"/>
        </p:nvSpPr>
        <p:spPr bwMode="auto">
          <a:xfrm>
            <a:off x="0" y="3200400"/>
            <a:ext cx="457200" cy="3657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3" name="Espace réservé du texte 2"/>
          <p:cNvSpPr>
            <a:spLocks noGrp="1"/>
          </p:cNvSpPr>
          <p:nvPr>
            <p:ph type="body" sz="quarter" idx="10" hasCustomPrompt="1"/>
          </p:nvPr>
        </p:nvSpPr>
        <p:spPr>
          <a:xfrm>
            <a:off x="762000" y="3352800"/>
            <a:ext cx="7772400" cy="1371600"/>
          </a:xfrm>
          <a:prstGeom prst="rect">
            <a:avLst/>
          </a:prstGeom>
        </p:spPr>
        <p:txBody>
          <a:bodyPr/>
          <a:lstStyle>
            <a:lvl1pPr marL="0" indent="0">
              <a:spcBef>
                <a:spcPts val="0"/>
              </a:spcBef>
              <a:buNone/>
              <a:defRPr sz="4000" b="1">
                <a:solidFill>
                  <a:srgbClr val="052441"/>
                </a:solidFill>
              </a:defRPr>
            </a:lvl1pPr>
          </a:lstStyle>
          <a:p>
            <a:pPr lvl="0"/>
            <a:r>
              <a:rPr lang="fr-FR" dirty="0" smtClean="0"/>
              <a:t>TITRE</a:t>
            </a:r>
            <a:endParaRPr lang="fr-FR" dirty="0"/>
          </a:p>
        </p:txBody>
      </p:sp>
    </p:spTree>
    <p:extLst>
      <p:ext uri="{BB962C8B-B14F-4D97-AF65-F5344CB8AC3E}">
        <p14:creationId xmlns="" xmlns:p14="http://schemas.microsoft.com/office/powerpoint/2010/main" val="30094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rot="16200000">
            <a:off x="8151812" y="5865813"/>
            <a:ext cx="1730375" cy="25400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81384D5-0FAC-433B-AD9C-C2C95F1F98F0}" type="slidenum">
              <a:rPr lang="fr-FR"/>
              <a:pPr>
                <a:defRPr/>
              </a:pPr>
              <a:t>‹N°›</a:t>
            </a:fld>
            <a:endParaRPr lang="fr-FR"/>
          </a:p>
        </p:txBody>
      </p:sp>
    </p:spTree>
    <p:extLst>
      <p:ext uri="{BB962C8B-B14F-4D97-AF65-F5344CB8AC3E}">
        <p14:creationId xmlns:p14="http://schemas.microsoft.com/office/powerpoint/2010/main" xmlns="" val="364712246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 sommaire">
    <p:spTree>
      <p:nvGrpSpPr>
        <p:cNvPr id="1" name=""/>
        <p:cNvGrpSpPr/>
        <p:nvPr/>
      </p:nvGrpSpPr>
      <p:grpSpPr>
        <a:xfrm>
          <a:off x="0" y="0"/>
          <a:ext cx="0" cy="0"/>
          <a:chOff x="0" y="0"/>
          <a:chExt cx="0" cy="0"/>
        </a:xfrm>
      </p:grpSpPr>
      <p:sp>
        <p:nvSpPr>
          <p:cNvPr id="4" name="ZoneTexte 3"/>
          <p:cNvSpPr txBox="1"/>
          <p:nvPr userDrawn="1"/>
        </p:nvSpPr>
        <p:spPr>
          <a:xfrm rot="16200000">
            <a:off x="-1458844" y="2198757"/>
            <a:ext cx="3429001" cy="707886"/>
          </a:xfrm>
          <a:prstGeom prst="rect">
            <a:avLst/>
          </a:prstGeom>
          <a:noFill/>
        </p:spPr>
        <p:txBody>
          <a:bodyPr wrap="square" rtlCol="0">
            <a:spAutoFit/>
          </a:bodyPr>
          <a:lstStyle/>
          <a:p>
            <a:r>
              <a:rPr lang="fr-FR" sz="4000" dirty="0" smtClean="0">
                <a:solidFill>
                  <a:srgbClr val="69A71D"/>
                </a:solidFill>
                <a:latin typeface="+mj-lt"/>
              </a:rPr>
              <a:t>SOMMAIRE</a:t>
            </a:r>
            <a:endParaRPr lang="fr-FR" sz="4000" dirty="0">
              <a:solidFill>
                <a:srgbClr val="69A71D"/>
              </a:solidFill>
              <a:latin typeface="+mj-lt"/>
            </a:endParaRPr>
          </a:p>
        </p:txBody>
      </p:sp>
      <p:sp>
        <p:nvSpPr>
          <p:cNvPr id="7" name="Espace réservé du texte 2"/>
          <p:cNvSpPr>
            <a:spLocks noGrp="1"/>
          </p:cNvSpPr>
          <p:nvPr>
            <p:ph type="body" sz="quarter" idx="13" hasCustomPrompt="1"/>
          </p:nvPr>
        </p:nvSpPr>
        <p:spPr>
          <a:xfrm>
            <a:off x="1066800" y="1524000"/>
            <a:ext cx="7315200" cy="4800600"/>
          </a:xfrm>
          <a:prstGeom prst="rect">
            <a:avLst/>
          </a:prstGeom>
        </p:spPr>
        <p:txBody>
          <a:bodyPr/>
          <a:lstStyle>
            <a:lvl1pPr marL="180975" indent="-180975" algn="l">
              <a:buClr>
                <a:srgbClr val="052441"/>
              </a:buClr>
              <a:buSzPct val="80000"/>
              <a:buFont typeface="Wingdings" pitchFamily="2" charset="2"/>
              <a:buChar char="§"/>
              <a:defRPr sz="2400">
                <a:latin typeface="Lucida Sans" pitchFamily="34" charset="0"/>
              </a:defRPr>
            </a:lvl1pPr>
            <a:lvl2pPr algn="l">
              <a:defRPr sz="1600">
                <a:latin typeface="Lucida Sans" pitchFamily="34" charset="0"/>
              </a:defRPr>
            </a:lvl2pPr>
            <a:lvl3pPr algn="l">
              <a:defRPr sz="1600">
                <a:latin typeface="Lucida Sans" pitchFamily="34" charset="0"/>
              </a:defRPr>
            </a:lvl3pPr>
            <a:lvl4pPr algn="l">
              <a:defRPr sz="1600">
                <a:latin typeface="Lucida Sans" pitchFamily="34" charset="0"/>
              </a:defRPr>
            </a:lvl4pPr>
            <a:lvl5pPr algn="l">
              <a:defRPr sz="1600">
                <a:latin typeface="Lucida Sans" pitchFamily="34" charset="0"/>
              </a:defRPr>
            </a:lvl5pPr>
          </a:lstStyle>
          <a:p>
            <a:pPr lvl="0"/>
            <a:r>
              <a:rPr lang="fr-FR" dirty="0" smtClean="0"/>
              <a:t>Texte à compléter</a:t>
            </a:r>
          </a:p>
        </p:txBody>
      </p:sp>
    </p:spTree>
    <p:extLst>
      <p:ext uri="{BB962C8B-B14F-4D97-AF65-F5344CB8AC3E}">
        <p14:creationId xmlns="" xmlns:p14="http://schemas.microsoft.com/office/powerpoint/2010/main" val="39322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texte courant">
    <p:spTree>
      <p:nvGrpSpPr>
        <p:cNvPr id="1" name=""/>
        <p:cNvGrpSpPr/>
        <p:nvPr/>
      </p:nvGrpSpPr>
      <p:grpSpPr>
        <a:xfrm>
          <a:off x="0" y="0"/>
          <a:ext cx="0" cy="0"/>
          <a:chOff x="0" y="0"/>
          <a:chExt cx="0" cy="0"/>
        </a:xfrm>
      </p:grpSpPr>
      <p:sp>
        <p:nvSpPr>
          <p:cNvPr id="3" name="Espace réservé du texte 2"/>
          <p:cNvSpPr>
            <a:spLocks noGrp="1"/>
          </p:cNvSpPr>
          <p:nvPr>
            <p:ph type="body" sz="quarter" idx="13" hasCustomPrompt="1"/>
          </p:nvPr>
        </p:nvSpPr>
        <p:spPr>
          <a:xfrm>
            <a:off x="1066800" y="1524000"/>
            <a:ext cx="7315200" cy="4800600"/>
          </a:xfrm>
          <a:prstGeom prst="rect">
            <a:avLst/>
          </a:prstGeom>
        </p:spPr>
        <p:txBody>
          <a:bodyPr/>
          <a:lstStyle>
            <a:lvl1pPr marL="180975" indent="-180975" algn="l">
              <a:buClr>
                <a:srgbClr val="052441"/>
              </a:buClr>
              <a:buSzPct val="80000"/>
              <a:buFont typeface="Wingdings" pitchFamily="2" charset="2"/>
              <a:buChar char="§"/>
              <a:defRPr sz="1600" baseline="0">
                <a:latin typeface="Lucida Sans" pitchFamily="34" charset="0"/>
              </a:defRPr>
            </a:lvl1pPr>
            <a:lvl2pPr algn="l">
              <a:defRPr sz="1600">
                <a:latin typeface="Lucida Sans" pitchFamily="34" charset="0"/>
              </a:defRPr>
            </a:lvl2pPr>
            <a:lvl3pPr algn="l">
              <a:defRPr sz="1600">
                <a:latin typeface="Lucida Sans" pitchFamily="34" charset="0"/>
              </a:defRPr>
            </a:lvl3pPr>
            <a:lvl4pPr algn="l">
              <a:defRPr sz="1600">
                <a:latin typeface="Lucida Sans" pitchFamily="34" charset="0"/>
              </a:defRPr>
            </a:lvl4pPr>
            <a:lvl5pPr algn="l">
              <a:defRPr sz="1600">
                <a:latin typeface="Lucida Sans" pitchFamily="34" charset="0"/>
              </a:defRPr>
            </a:lvl5pPr>
          </a:lstStyle>
          <a:p>
            <a:pPr lvl="0"/>
            <a:r>
              <a:rPr lang="fr-FR" dirty="0" smtClean="0"/>
              <a:t>Texte à compléter</a:t>
            </a:r>
          </a:p>
        </p:txBody>
      </p:sp>
      <p:sp>
        <p:nvSpPr>
          <p:cNvPr id="7" name="Titre 1"/>
          <p:cNvSpPr>
            <a:spLocks noGrp="1"/>
          </p:cNvSpPr>
          <p:nvPr>
            <p:ph type="title" hasCustomPrompt="1"/>
          </p:nvPr>
        </p:nvSpPr>
        <p:spPr>
          <a:xfrm>
            <a:off x="457200" y="228600"/>
            <a:ext cx="6324600" cy="533400"/>
          </a:xfrm>
          <a:prstGeom prst="rect">
            <a:avLst/>
          </a:prstGeom>
        </p:spPr>
        <p:txBody>
          <a:bodyPr/>
          <a:lstStyle>
            <a:lvl1pPr algn="l">
              <a:defRPr sz="2600" b="1">
                <a:solidFill>
                  <a:schemeClr val="bg1"/>
                </a:solidFill>
                <a:latin typeface="Lucida Sans" pitchFamily="34" charset="0"/>
              </a:defRPr>
            </a:lvl1pPr>
          </a:lstStyle>
          <a:p>
            <a:r>
              <a:rPr lang="fr-FR" dirty="0" smtClean="0"/>
              <a:t>Titre</a:t>
            </a:r>
            <a:endParaRPr lang="fr-FR" dirty="0"/>
          </a:p>
        </p:txBody>
      </p:sp>
      <p:sp>
        <p:nvSpPr>
          <p:cNvPr id="5" name="Espace réservé du texte 4"/>
          <p:cNvSpPr>
            <a:spLocks noGrp="1"/>
          </p:cNvSpPr>
          <p:nvPr>
            <p:ph type="body" sz="quarter" idx="14" hasCustomPrompt="1"/>
          </p:nvPr>
        </p:nvSpPr>
        <p:spPr>
          <a:xfrm>
            <a:off x="457200" y="914400"/>
            <a:ext cx="8153400" cy="457200"/>
          </a:xfrm>
          <a:prstGeom prst="rect">
            <a:avLst/>
          </a:prstGeom>
        </p:spPr>
        <p:txBody>
          <a:bodyPr/>
          <a:lstStyle>
            <a:lvl1pPr marL="0" indent="0">
              <a:buNone/>
              <a:defRPr sz="1800" b="1">
                <a:solidFill>
                  <a:srgbClr val="69A71D"/>
                </a:solidFill>
                <a:latin typeface="Lucida Sans" pitchFamily="34" charset="0"/>
              </a:defRPr>
            </a:lvl1pPr>
          </a:lstStyle>
          <a:p>
            <a:pPr lvl="0"/>
            <a:r>
              <a:rPr lang="fr-FR" dirty="0" smtClean="0"/>
              <a:t>Sous-titre</a:t>
            </a:r>
          </a:p>
        </p:txBody>
      </p:sp>
    </p:spTree>
    <p:extLst>
      <p:ext uri="{BB962C8B-B14F-4D97-AF65-F5344CB8AC3E}">
        <p14:creationId xmlns="" xmlns:p14="http://schemas.microsoft.com/office/powerpoint/2010/main" val="3568440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 texte courant ss fond">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1"/>
          <p:cNvSpPr>
            <a:spLocks noChangeArrowheads="1"/>
          </p:cNvSpPr>
          <p:nvPr userDrawn="1"/>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3" name="Espace réservé du texte 2"/>
          <p:cNvSpPr>
            <a:spLocks noGrp="1"/>
          </p:cNvSpPr>
          <p:nvPr>
            <p:ph type="body" sz="quarter" idx="13" hasCustomPrompt="1"/>
          </p:nvPr>
        </p:nvSpPr>
        <p:spPr>
          <a:xfrm>
            <a:off x="1066800" y="1524000"/>
            <a:ext cx="7315200" cy="4800600"/>
          </a:xfrm>
          <a:prstGeom prst="rect">
            <a:avLst/>
          </a:prstGeom>
        </p:spPr>
        <p:txBody>
          <a:bodyPr/>
          <a:lstStyle>
            <a:lvl1pPr marL="180975" indent="-180975" algn="l">
              <a:buClr>
                <a:srgbClr val="052441"/>
              </a:buClr>
              <a:buSzPct val="80000"/>
              <a:buFont typeface="Wingdings" pitchFamily="2" charset="2"/>
              <a:buChar char="§"/>
              <a:defRPr sz="1600">
                <a:latin typeface="Lucida Sans" pitchFamily="34" charset="0"/>
              </a:defRPr>
            </a:lvl1pPr>
            <a:lvl2pPr algn="l">
              <a:defRPr sz="1600">
                <a:latin typeface="Lucida Sans" pitchFamily="34" charset="0"/>
              </a:defRPr>
            </a:lvl2pPr>
            <a:lvl3pPr algn="l">
              <a:defRPr sz="1600">
                <a:latin typeface="Lucida Sans" pitchFamily="34" charset="0"/>
              </a:defRPr>
            </a:lvl3pPr>
            <a:lvl4pPr algn="l">
              <a:defRPr sz="1600">
                <a:latin typeface="Lucida Sans" pitchFamily="34" charset="0"/>
              </a:defRPr>
            </a:lvl4pPr>
            <a:lvl5pPr algn="l">
              <a:defRPr sz="1600">
                <a:latin typeface="Lucida Sans" pitchFamily="34" charset="0"/>
              </a:defRPr>
            </a:lvl5pPr>
          </a:lstStyle>
          <a:p>
            <a:pPr lvl="0"/>
            <a:r>
              <a:rPr lang="fr-FR" dirty="0" smtClean="0"/>
              <a:t>Texte à compléter</a:t>
            </a:r>
          </a:p>
        </p:txBody>
      </p:sp>
      <p:sp>
        <p:nvSpPr>
          <p:cNvPr id="7" name="Titre 1"/>
          <p:cNvSpPr>
            <a:spLocks noGrp="1"/>
          </p:cNvSpPr>
          <p:nvPr>
            <p:ph type="title" hasCustomPrompt="1"/>
          </p:nvPr>
        </p:nvSpPr>
        <p:spPr>
          <a:xfrm>
            <a:off x="457200" y="228600"/>
            <a:ext cx="6324600" cy="533400"/>
          </a:xfrm>
          <a:prstGeom prst="rect">
            <a:avLst/>
          </a:prstGeom>
        </p:spPr>
        <p:txBody>
          <a:bodyPr/>
          <a:lstStyle>
            <a:lvl1pPr algn="l">
              <a:defRPr sz="2600" b="1">
                <a:solidFill>
                  <a:schemeClr val="bg1"/>
                </a:solidFill>
                <a:latin typeface="Lucida Sans" pitchFamily="34" charset="0"/>
              </a:defRPr>
            </a:lvl1pPr>
          </a:lstStyle>
          <a:p>
            <a:r>
              <a:rPr lang="fr-FR" dirty="0" smtClean="0"/>
              <a:t>Titre</a:t>
            </a:r>
            <a:endParaRPr lang="fr-FR" dirty="0"/>
          </a:p>
        </p:txBody>
      </p:sp>
      <p:sp>
        <p:nvSpPr>
          <p:cNvPr id="5" name="Espace réservé du texte 4"/>
          <p:cNvSpPr>
            <a:spLocks noGrp="1"/>
          </p:cNvSpPr>
          <p:nvPr>
            <p:ph type="body" sz="quarter" idx="14" hasCustomPrompt="1"/>
          </p:nvPr>
        </p:nvSpPr>
        <p:spPr>
          <a:xfrm>
            <a:off x="457200" y="914400"/>
            <a:ext cx="8153400" cy="457200"/>
          </a:xfrm>
          <a:prstGeom prst="rect">
            <a:avLst/>
          </a:prstGeom>
        </p:spPr>
        <p:txBody>
          <a:bodyPr/>
          <a:lstStyle>
            <a:lvl1pPr marL="0" indent="0">
              <a:buNone/>
              <a:defRPr sz="1800" b="1">
                <a:solidFill>
                  <a:srgbClr val="69A71D"/>
                </a:solidFill>
                <a:latin typeface="Lucida Sans" pitchFamily="34" charset="0"/>
              </a:defRPr>
            </a:lvl1pPr>
          </a:lstStyle>
          <a:p>
            <a:pPr lvl="0"/>
            <a:r>
              <a:rPr lang="fr-FR" dirty="0" smtClean="0"/>
              <a:t>Sous-titre</a:t>
            </a:r>
          </a:p>
        </p:txBody>
      </p:sp>
      <p:sp>
        <p:nvSpPr>
          <p:cNvPr id="18" name="Line 16"/>
          <p:cNvSpPr>
            <a:spLocks noChangeShapeType="1"/>
          </p:cNvSpPr>
          <p:nvPr userDrawn="1"/>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9" name="Rectangle 18"/>
          <p:cNvSpPr/>
          <p:nvPr userDrawn="1"/>
        </p:nvSpPr>
        <p:spPr>
          <a:xfrm>
            <a:off x="6826250" y="0"/>
            <a:ext cx="2112963" cy="7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a:stretch/>
        </p:blipFill>
        <p:spPr bwMode="auto">
          <a:xfrm>
            <a:off x="6942535" y="38894"/>
            <a:ext cx="1880393"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Rectangle 9"/>
          <p:cNvSpPr>
            <a:spLocks noChangeArrowheads="1"/>
          </p:cNvSpPr>
          <p:nvPr userDrawn="1"/>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spTree>
    <p:extLst>
      <p:ext uri="{BB962C8B-B14F-4D97-AF65-F5344CB8AC3E}">
        <p14:creationId xmlns="" xmlns:p14="http://schemas.microsoft.com/office/powerpoint/2010/main" val="12435933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apo graphiqu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11"/>
          <p:cNvSpPr>
            <a:spLocks noChangeArrowheads="1"/>
          </p:cNvSpPr>
          <p:nvPr userDrawn="1"/>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7" name="Titre 1"/>
          <p:cNvSpPr>
            <a:spLocks noGrp="1"/>
          </p:cNvSpPr>
          <p:nvPr>
            <p:ph type="title"/>
          </p:nvPr>
        </p:nvSpPr>
        <p:spPr>
          <a:xfrm>
            <a:off x="457200" y="228600"/>
            <a:ext cx="6324600" cy="533400"/>
          </a:xfrm>
          <a:prstGeom prst="rect">
            <a:avLst/>
          </a:prstGeom>
        </p:spPr>
        <p:txBody>
          <a:bodyPr/>
          <a:lstStyle>
            <a:lvl1pPr algn="l">
              <a:defRPr sz="2600" b="1">
                <a:solidFill>
                  <a:schemeClr val="bg1"/>
                </a:solidFill>
                <a:latin typeface="Lucida Sans" pitchFamily="34" charset="0"/>
              </a:defRPr>
            </a:lvl1pPr>
          </a:lstStyle>
          <a:p>
            <a:r>
              <a:rPr lang="fr-FR" smtClean="0"/>
              <a:t>Modifiez le style du titre</a:t>
            </a:r>
            <a:endParaRPr lang="fr-FR" dirty="0"/>
          </a:p>
        </p:txBody>
      </p:sp>
      <p:sp>
        <p:nvSpPr>
          <p:cNvPr id="5" name="Espace réservé du texte 4"/>
          <p:cNvSpPr>
            <a:spLocks noGrp="1"/>
          </p:cNvSpPr>
          <p:nvPr>
            <p:ph type="body" sz="quarter" idx="14"/>
          </p:nvPr>
        </p:nvSpPr>
        <p:spPr>
          <a:xfrm>
            <a:off x="457200" y="914400"/>
            <a:ext cx="8153400" cy="457200"/>
          </a:xfrm>
          <a:prstGeom prst="rect">
            <a:avLst/>
          </a:prstGeom>
        </p:spPr>
        <p:txBody>
          <a:bodyPr/>
          <a:lstStyle>
            <a:lvl1pPr marL="0" indent="0">
              <a:buNone/>
              <a:defRPr sz="1800" b="1">
                <a:solidFill>
                  <a:srgbClr val="69A71D"/>
                </a:solidFill>
                <a:latin typeface="Lucida Sans" pitchFamily="34" charset="0"/>
              </a:defRPr>
            </a:lvl1pPr>
          </a:lstStyle>
          <a:p>
            <a:pPr lvl="0"/>
            <a:r>
              <a:rPr lang="fr-FR" smtClean="0"/>
              <a:t>Modifiez les styles du texte du masque</a:t>
            </a:r>
          </a:p>
        </p:txBody>
      </p:sp>
      <p:sp>
        <p:nvSpPr>
          <p:cNvPr id="4" name="Espace réservé du graphique 3"/>
          <p:cNvSpPr>
            <a:spLocks noGrp="1"/>
          </p:cNvSpPr>
          <p:nvPr>
            <p:ph type="chart" sz="quarter" idx="15"/>
          </p:nvPr>
        </p:nvSpPr>
        <p:spPr>
          <a:xfrm>
            <a:off x="914400" y="1752600"/>
            <a:ext cx="7391400" cy="4953000"/>
          </a:xfrm>
          <a:prstGeom prst="rect">
            <a:avLst/>
          </a:prstGeom>
        </p:spPr>
        <p:txBody>
          <a:bodyPr/>
          <a:lstStyle>
            <a:lvl1pPr marL="0" indent="0">
              <a:buNone/>
              <a:defRPr sz="2400"/>
            </a:lvl1pPr>
          </a:lstStyle>
          <a:p>
            <a:r>
              <a:rPr lang="fr-FR" smtClean="0"/>
              <a:t>Cliquez sur l'icône pour ajouter un graphique</a:t>
            </a:r>
            <a:endParaRPr lang="fr-FR" dirty="0"/>
          </a:p>
        </p:txBody>
      </p:sp>
      <p:sp>
        <p:nvSpPr>
          <p:cNvPr id="15" name="Line 16"/>
          <p:cNvSpPr>
            <a:spLocks noChangeShapeType="1"/>
          </p:cNvSpPr>
          <p:nvPr userDrawn="1"/>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0" name="Rectangle 9"/>
          <p:cNvSpPr>
            <a:spLocks noChangeArrowheads="1"/>
          </p:cNvSpPr>
          <p:nvPr userDrawn="1"/>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pic>
        <p:nvPicPr>
          <p:cNvPr id="7170"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26123" y="-10605"/>
            <a:ext cx="1495995" cy="820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704383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po tableau">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11"/>
          <p:cNvSpPr>
            <a:spLocks noChangeArrowheads="1"/>
          </p:cNvSpPr>
          <p:nvPr userDrawn="1"/>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7" name="Titre 1"/>
          <p:cNvSpPr>
            <a:spLocks noGrp="1"/>
          </p:cNvSpPr>
          <p:nvPr>
            <p:ph type="title"/>
          </p:nvPr>
        </p:nvSpPr>
        <p:spPr>
          <a:xfrm>
            <a:off x="457200" y="228600"/>
            <a:ext cx="6324600" cy="533400"/>
          </a:xfrm>
          <a:prstGeom prst="rect">
            <a:avLst/>
          </a:prstGeom>
        </p:spPr>
        <p:txBody>
          <a:bodyPr/>
          <a:lstStyle>
            <a:lvl1pPr algn="l">
              <a:defRPr sz="2600" b="1">
                <a:solidFill>
                  <a:schemeClr val="bg1"/>
                </a:solidFill>
                <a:latin typeface="Lucida Sans" pitchFamily="34" charset="0"/>
              </a:defRPr>
            </a:lvl1pPr>
          </a:lstStyle>
          <a:p>
            <a:r>
              <a:rPr lang="fr-FR" smtClean="0"/>
              <a:t>Modifiez le style du titre</a:t>
            </a:r>
            <a:endParaRPr lang="fr-FR" dirty="0"/>
          </a:p>
        </p:txBody>
      </p:sp>
      <p:sp>
        <p:nvSpPr>
          <p:cNvPr id="5" name="Espace réservé du texte 4"/>
          <p:cNvSpPr>
            <a:spLocks noGrp="1"/>
          </p:cNvSpPr>
          <p:nvPr>
            <p:ph type="body" sz="quarter" idx="14"/>
          </p:nvPr>
        </p:nvSpPr>
        <p:spPr>
          <a:xfrm>
            <a:off x="457200" y="914400"/>
            <a:ext cx="8153400" cy="457200"/>
          </a:xfrm>
          <a:prstGeom prst="rect">
            <a:avLst/>
          </a:prstGeom>
        </p:spPr>
        <p:txBody>
          <a:bodyPr/>
          <a:lstStyle>
            <a:lvl1pPr marL="0" indent="0">
              <a:buNone/>
              <a:defRPr sz="1800" b="1">
                <a:solidFill>
                  <a:srgbClr val="69A71D"/>
                </a:solidFill>
                <a:latin typeface="Lucida Sans" pitchFamily="34" charset="0"/>
              </a:defRPr>
            </a:lvl1pPr>
          </a:lstStyle>
          <a:p>
            <a:pPr lvl="0"/>
            <a:r>
              <a:rPr lang="fr-FR" smtClean="0"/>
              <a:t>Modifiez les styles du texte du masque</a:t>
            </a:r>
          </a:p>
        </p:txBody>
      </p:sp>
      <p:sp>
        <p:nvSpPr>
          <p:cNvPr id="3" name="Espace réservé du tableau 2"/>
          <p:cNvSpPr>
            <a:spLocks noGrp="1"/>
          </p:cNvSpPr>
          <p:nvPr>
            <p:ph type="tbl" sz="quarter" idx="15"/>
          </p:nvPr>
        </p:nvSpPr>
        <p:spPr>
          <a:xfrm>
            <a:off x="1219200" y="1752600"/>
            <a:ext cx="7086600" cy="4800600"/>
          </a:xfrm>
          <a:prstGeom prst="rect">
            <a:avLst/>
          </a:prstGeom>
        </p:spPr>
        <p:txBody>
          <a:bodyPr/>
          <a:lstStyle>
            <a:lvl1pPr marL="0" indent="0">
              <a:buNone/>
              <a:defRPr/>
            </a:lvl1pPr>
          </a:lstStyle>
          <a:p>
            <a:r>
              <a:rPr lang="fr-FR" smtClean="0"/>
              <a:t>Cliquez sur l'icône pour ajouter un tableau</a:t>
            </a:r>
            <a:endParaRPr lang="fr-FR" dirty="0"/>
          </a:p>
        </p:txBody>
      </p:sp>
      <p:sp>
        <p:nvSpPr>
          <p:cNvPr id="15" name="Line 16"/>
          <p:cNvSpPr>
            <a:spLocks noChangeShapeType="1"/>
          </p:cNvSpPr>
          <p:nvPr userDrawn="1"/>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8" name="Rectangle 17"/>
          <p:cNvSpPr/>
          <p:nvPr userDrawn="1"/>
        </p:nvSpPr>
        <p:spPr>
          <a:xfrm>
            <a:off x="6826250" y="0"/>
            <a:ext cx="2112963" cy="7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a:stretch/>
        </p:blipFill>
        <p:spPr bwMode="auto">
          <a:xfrm>
            <a:off x="6942535" y="38894"/>
            <a:ext cx="1880393"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Rectangle 9"/>
          <p:cNvSpPr>
            <a:spLocks noChangeArrowheads="1"/>
          </p:cNvSpPr>
          <p:nvPr userDrawn="1"/>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spTree>
    <p:extLst>
      <p:ext uri="{BB962C8B-B14F-4D97-AF65-F5344CB8AC3E}">
        <p14:creationId xmlns="" xmlns:p14="http://schemas.microsoft.com/office/powerpoint/2010/main" val="3175975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iapo v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11"/>
          <p:cNvSpPr>
            <a:spLocks noChangeArrowheads="1"/>
          </p:cNvSpPr>
          <p:nvPr userDrawn="1"/>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12" name="Line 16"/>
          <p:cNvSpPr>
            <a:spLocks noChangeShapeType="1"/>
          </p:cNvSpPr>
          <p:nvPr userDrawn="1"/>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3" name="Rectangle 12"/>
          <p:cNvSpPr/>
          <p:nvPr userDrawn="1"/>
        </p:nvSpPr>
        <p:spPr>
          <a:xfrm>
            <a:off x="6826250" y="0"/>
            <a:ext cx="2112963" cy="7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a:stretch/>
        </p:blipFill>
        <p:spPr bwMode="auto">
          <a:xfrm>
            <a:off x="6942535" y="38894"/>
            <a:ext cx="1880393"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9"/>
          <p:cNvSpPr>
            <a:spLocks noChangeArrowheads="1"/>
          </p:cNvSpPr>
          <p:nvPr userDrawn="1"/>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spTree>
    <p:extLst>
      <p:ext uri="{BB962C8B-B14F-4D97-AF65-F5344CB8AC3E}">
        <p14:creationId xmlns="" xmlns:p14="http://schemas.microsoft.com/office/powerpoint/2010/main" val="2097321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 projet avec montant travaux">
    <p:spTree>
      <p:nvGrpSpPr>
        <p:cNvPr id="1" name=""/>
        <p:cNvGrpSpPr/>
        <p:nvPr/>
      </p:nvGrpSpPr>
      <p:grpSpPr>
        <a:xfrm>
          <a:off x="0" y="0"/>
          <a:ext cx="0" cy="0"/>
          <a:chOff x="0" y="0"/>
          <a:chExt cx="0" cy="0"/>
        </a:xfrm>
      </p:grpSpPr>
      <p:pic>
        <p:nvPicPr>
          <p:cNvPr id="2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Rectangle 11"/>
          <p:cNvSpPr>
            <a:spLocks noChangeArrowheads="1"/>
          </p:cNvSpPr>
          <p:nvPr userDrawn="1"/>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6" name="Espace réservé du texte 5"/>
          <p:cNvSpPr>
            <a:spLocks noGrp="1"/>
          </p:cNvSpPr>
          <p:nvPr>
            <p:ph type="body" sz="quarter" idx="15" hasCustomPrompt="1"/>
          </p:nvPr>
        </p:nvSpPr>
        <p:spPr>
          <a:xfrm>
            <a:off x="458789" y="838200"/>
            <a:ext cx="6369050" cy="457200"/>
          </a:xfrm>
          <a:prstGeom prst="rect">
            <a:avLst/>
          </a:prstGeom>
        </p:spPr>
        <p:txBody>
          <a:bodyPr/>
          <a:lstStyle>
            <a:lvl1pPr marL="0" indent="0">
              <a:buNone/>
              <a:defRPr sz="1600" b="1">
                <a:solidFill>
                  <a:srgbClr val="69A71D"/>
                </a:solidFill>
              </a:defRPr>
            </a:lvl1pPr>
            <a:lvl2pPr>
              <a:defRPr sz="1600"/>
            </a:lvl2pPr>
            <a:lvl3pPr>
              <a:defRPr sz="1600"/>
            </a:lvl3pPr>
            <a:lvl4pPr>
              <a:defRPr sz="1600"/>
            </a:lvl4pPr>
            <a:lvl5pPr>
              <a:defRPr sz="1600"/>
            </a:lvl5pPr>
          </a:lstStyle>
          <a:p>
            <a:pPr lvl="0"/>
            <a:r>
              <a:rPr lang="fr-FR" dirty="0" smtClean="0"/>
              <a:t>SOUS-TITRE</a:t>
            </a:r>
          </a:p>
        </p:txBody>
      </p:sp>
      <p:sp>
        <p:nvSpPr>
          <p:cNvPr id="11" name="Rectangle 10"/>
          <p:cNvSpPr>
            <a:spLocks noChangeArrowheads="1"/>
          </p:cNvSpPr>
          <p:nvPr userDrawn="1"/>
        </p:nvSpPr>
        <p:spPr bwMode="auto">
          <a:xfrm>
            <a:off x="6827838" y="762000"/>
            <a:ext cx="2111375" cy="6096000"/>
          </a:xfrm>
          <a:prstGeom prst="rect">
            <a:avLst/>
          </a:prstGeom>
          <a:solidFill>
            <a:schemeClr val="bg1">
              <a:lumMod val="85000"/>
              <a:alpha val="59000"/>
            </a:schemeClr>
          </a:solidFill>
          <a:ln>
            <a:noFill/>
          </a:ln>
        </p:spPr>
        <p:txBody>
          <a:bodyPr wrap="none" anchor="ctr"/>
          <a:lstStyle/>
          <a:p>
            <a:pPr>
              <a:defRPr/>
            </a:pPr>
            <a:endParaRPr lang="fr-FR"/>
          </a:p>
        </p:txBody>
      </p:sp>
      <p:sp>
        <p:nvSpPr>
          <p:cNvPr id="12" name="Titre 1"/>
          <p:cNvSpPr txBox="1">
            <a:spLocks/>
          </p:cNvSpPr>
          <p:nvPr userDrawn="1"/>
        </p:nvSpPr>
        <p:spPr>
          <a:xfrm>
            <a:off x="6888163" y="2057400"/>
            <a:ext cx="2051050" cy="487363"/>
          </a:xfrm>
          <a:prstGeom prst="rect">
            <a:avLst/>
          </a:prstGeom>
        </p:spPr>
        <p:txBody>
          <a:bodyPr anchor="b"/>
          <a:lstStyle>
            <a:lvl1pPr algn="l" defTabSz="914400" rtl="0" eaLnBrk="1" latinLnBrk="0" hangingPunct="1">
              <a:spcBef>
                <a:spcPct val="0"/>
              </a:spcBef>
              <a:buNone/>
              <a:defRPr sz="1400" b="1" kern="1200">
                <a:solidFill>
                  <a:srgbClr val="003366"/>
                </a:solidFill>
                <a:latin typeface="+mj-lt"/>
                <a:ea typeface="+mj-ea"/>
                <a:cs typeface="+mj-cs"/>
              </a:defRPr>
            </a:lvl1pPr>
          </a:lstStyle>
          <a:p>
            <a:pPr>
              <a:defRPr/>
            </a:pPr>
            <a:r>
              <a:rPr lang="fr-FR" sz="1200" dirty="0" smtClean="0"/>
              <a:t>DATE</a:t>
            </a:r>
          </a:p>
        </p:txBody>
      </p:sp>
      <p:sp>
        <p:nvSpPr>
          <p:cNvPr id="13" name="Titre 1"/>
          <p:cNvSpPr txBox="1">
            <a:spLocks/>
          </p:cNvSpPr>
          <p:nvPr userDrawn="1"/>
        </p:nvSpPr>
        <p:spPr>
          <a:xfrm>
            <a:off x="6888163" y="2971800"/>
            <a:ext cx="2051050" cy="487363"/>
          </a:xfrm>
          <a:prstGeom prst="rect">
            <a:avLst/>
          </a:prstGeom>
        </p:spPr>
        <p:txBody>
          <a:bodyPr anchor="b"/>
          <a:lstStyle>
            <a:lvl1pPr algn="l" defTabSz="914400" rtl="0" eaLnBrk="1" latinLnBrk="0" hangingPunct="1">
              <a:spcBef>
                <a:spcPct val="0"/>
              </a:spcBef>
              <a:buNone/>
              <a:defRPr sz="1400" b="1" kern="1200">
                <a:solidFill>
                  <a:srgbClr val="003366"/>
                </a:solidFill>
                <a:latin typeface="+mj-lt"/>
                <a:ea typeface="+mj-ea"/>
                <a:cs typeface="+mj-cs"/>
              </a:defRPr>
            </a:lvl1pPr>
          </a:lstStyle>
          <a:p>
            <a:pPr>
              <a:defRPr/>
            </a:pPr>
            <a:r>
              <a:rPr lang="fr-FR" sz="1200" dirty="0" smtClean="0"/>
              <a:t>MONTANT </a:t>
            </a:r>
          </a:p>
          <a:p>
            <a:pPr>
              <a:defRPr/>
            </a:pPr>
            <a:r>
              <a:rPr lang="fr-FR" sz="1200" dirty="0" smtClean="0"/>
              <a:t>DES TRAVAUX</a:t>
            </a:r>
          </a:p>
        </p:txBody>
      </p:sp>
      <p:sp>
        <p:nvSpPr>
          <p:cNvPr id="14" name="Titre 1"/>
          <p:cNvSpPr txBox="1">
            <a:spLocks/>
          </p:cNvSpPr>
          <p:nvPr userDrawn="1"/>
        </p:nvSpPr>
        <p:spPr>
          <a:xfrm>
            <a:off x="6888163" y="1066800"/>
            <a:ext cx="2051050" cy="304800"/>
          </a:xfrm>
          <a:prstGeom prst="rect">
            <a:avLst/>
          </a:prstGeom>
        </p:spPr>
        <p:txBody>
          <a:bodyPr anchor="b"/>
          <a:lstStyle>
            <a:lvl1pPr algn="l" defTabSz="914400" rtl="0" eaLnBrk="1" latinLnBrk="0" hangingPunct="1">
              <a:spcBef>
                <a:spcPct val="0"/>
              </a:spcBef>
              <a:buNone/>
              <a:defRPr sz="1400" b="1" kern="1200">
                <a:solidFill>
                  <a:srgbClr val="003366"/>
                </a:solidFill>
                <a:latin typeface="+mj-lt"/>
                <a:ea typeface="+mj-ea"/>
                <a:cs typeface="+mj-cs"/>
              </a:defRPr>
            </a:lvl1pPr>
          </a:lstStyle>
          <a:p>
            <a:pPr>
              <a:defRPr/>
            </a:pPr>
            <a:r>
              <a:rPr lang="fr-FR" sz="1200" dirty="0" smtClean="0"/>
              <a:t>CLIENT</a:t>
            </a:r>
          </a:p>
        </p:txBody>
      </p:sp>
      <p:sp>
        <p:nvSpPr>
          <p:cNvPr id="3" name="Espace réservé pour une image  2"/>
          <p:cNvSpPr>
            <a:spLocks noGrp="1"/>
          </p:cNvSpPr>
          <p:nvPr>
            <p:ph type="pic" idx="1"/>
          </p:nvPr>
        </p:nvSpPr>
        <p:spPr>
          <a:xfrm>
            <a:off x="457200" y="1447800"/>
            <a:ext cx="637063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18" name="Espace réservé pour une image  2"/>
          <p:cNvSpPr>
            <a:spLocks noGrp="1"/>
          </p:cNvSpPr>
          <p:nvPr>
            <p:ph type="pic" idx="10"/>
          </p:nvPr>
        </p:nvSpPr>
        <p:spPr>
          <a:xfrm>
            <a:off x="1798638" y="5170488"/>
            <a:ext cx="2443300" cy="1374775"/>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19" name="Espace réservé pour une image  2"/>
          <p:cNvSpPr>
            <a:spLocks noGrp="1"/>
          </p:cNvSpPr>
          <p:nvPr>
            <p:ph type="pic" idx="11"/>
          </p:nvPr>
        </p:nvSpPr>
        <p:spPr>
          <a:xfrm>
            <a:off x="4370388" y="5170488"/>
            <a:ext cx="2457450" cy="1687512"/>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4" name="Espace réservé du texte 3"/>
          <p:cNvSpPr>
            <a:spLocks noGrp="1"/>
          </p:cNvSpPr>
          <p:nvPr>
            <p:ph type="body" sz="half" idx="2" hasCustomPrompt="1"/>
          </p:nvPr>
        </p:nvSpPr>
        <p:spPr>
          <a:xfrm>
            <a:off x="6888163" y="1371600"/>
            <a:ext cx="2051050" cy="680244"/>
          </a:xfrm>
          <a:prstGeom prst="rect">
            <a:avLst/>
          </a:prstGeom>
        </p:spPr>
        <p:txBody>
          <a:bodyPr/>
          <a:lstStyle>
            <a:lvl1pPr marL="0" indent="0">
              <a:buNone/>
              <a:defRPr sz="1400" baseline="0">
                <a:solidFill>
                  <a:srgbClr val="2929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A compléter</a:t>
            </a:r>
          </a:p>
        </p:txBody>
      </p:sp>
      <p:sp>
        <p:nvSpPr>
          <p:cNvPr id="21" name="Espace réservé du texte 3"/>
          <p:cNvSpPr>
            <a:spLocks noGrp="1"/>
          </p:cNvSpPr>
          <p:nvPr>
            <p:ph type="body" sz="half" idx="12" hasCustomPrompt="1"/>
          </p:nvPr>
        </p:nvSpPr>
        <p:spPr>
          <a:xfrm>
            <a:off x="6888163" y="2520156"/>
            <a:ext cx="2051050" cy="375444"/>
          </a:xfrm>
          <a:prstGeom prst="rect">
            <a:avLst/>
          </a:prstGeom>
        </p:spPr>
        <p:txBody>
          <a:bodyPr/>
          <a:lstStyle>
            <a:lvl1pPr marL="0" indent="0">
              <a:buNone/>
              <a:defRPr sz="1400">
                <a:solidFill>
                  <a:srgbClr val="2929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A compléter</a:t>
            </a:r>
          </a:p>
        </p:txBody>
      </p:sp>
      <p:sp>
        <p:nvSpPr>
          <p:cNvPr id="23" name="Espace réservé du texte 3"/>
          <p:cNvSpPr>
            <a:spLocks noGrp="1"/>
          </p:cNvSpPr>
          <p:nvPr>
            <p:ph type="body" sz="half" idx="13" hasCustomPrompt="1"/>
          </p:nvPr>
        </p:nvSpPr>
        <p:spPr>
          <a:xfrm>
            <a:off x="6888163" y="3434556"/>
            <a:ext cx="2051050" cy="680244"/>
          </a:xfrm>
          <a:prstGeom prst="rect">
            <a:avLst/>
          </a:prstGeom>
        </p:spPr>
        <p:txBody>
          <a:bodyPr/>
          <a:lstStyle>
            <a:lvl1pPr marL="0" indent="0">
              <a:buNone/>
              <a:defRPr sz="1400">
                <a:solidFill>
                  <a:srgbClr val="2929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A compléter</a:t>
            </a:r>
          </a:p>
        </p:txBody>
      </p:sp>
      <p:sp>
        <p:nvSpPr>
          <p:cNvPr id="26" name="Titre 1"/>
          <p:cNvSpPr>
            <a:spLocks noGrp="1"/>
          </p:cNvSpPr>
          <p:nvPr>
            <p:ph type="title" hasCustomPrompt="1"/>
          </p:nvPr>
        </p:nvSpPr>
        <p:spPr>
          <a:xfrm>
            <a:off x="457200" y="304800"/>
            <a:ext cx="6370638" cy="457200"/>
          </a:xfrm>
          <a:prstGeom prst="rect">
            <a:avLst/>
          </a:prstGeom>
        </p:spPr>
        <p:txBody>
          <a:bodyPr/>
          <a:lstStyle>
            <a:lvl1pPr algn="l">
              <a:defRPr sz="2200" b="1">
                <a:solidFill>
                  <a:schemeClr val="bg1"/>
                </a:solidFill>
                <a:latin typeface="Lucida Sans" pitchFamily="34" charset="0"/>
              </a:defRPr>
            </a:lvl1pPr>
          </a:lstStyle>
          <a:p>
            <a:r>
              <a:rPr lang="fr-FR" dirty="0" smtClean="0"/>
              <a:t>Titre projet</a:t>
            </a:r>
            <a:endParaRPr lang="fr-FR" dirty="0"/>
          </a:p>
        </p:txBody>
      </p:sp>
      <p:sp>
        <p:nvSpPr>
          <p:cNvPr id="28" name="Espace réservé du texte 3"/>
          <p:cNvSpPr>
            <a:spLocks noGrp="1"/>
          </p:cNvSpPr>
          <p:nvPr>
            <p:ph type="body" sz="half" idx="14" hasCustomPrompt="1"/>
          </p:nvPr>
        </p:nvSpPr>
        <p:spPr>
          <a:xfrm>
            <a:off x="457200" y="0"/>
            <a:ext cx="6370638" cy="304800"/>
          </a:xfrm>
          <a:prstGeom prst="rect">
            <a:avLst/>
          </a:prstGeo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Pays</a:t>
            </a:r>
          </a:p>
        </p:txBody>
      </p:sp>
      <p:sp>
        <p:nvSpPr>
          <p:cNvPr id="29" name="Line 16"/>
          <p:cNvSpPr>
            <a:spLocks noChangeShapeType="1"/>
          </p:cNvSpPr>
          <p:nvPr userDrawn="1"/>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1" name="Rectangle 30"/>
          <p:cNvSpPr/>
          <p:nvPr userDrawn="1"/>
        </p:nvSpPr>
        <p:spPr>
          <a:xfrm>
            <a:off x="6826250" y="0"/>
            <a:ext cx="2112963" cy="7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a:stretch/>
        </p:blipFill>
        <p:spPr bwMode="auto">
          <a:xfrm>
            <a:off x="6942535" y="38894"/>
            <a:ext cx="1880393"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 name="Rectangle 9"/>
          <p:cNvSpPr>
            <a:spLocks noChangeArrowheads="1"/>
          </p:cNvSpPr>
          <p:nvPr userDrawn="1"/>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sp>
        <p:nvSpPr>
          <p:cNvPr id="22" name="Titre 1"/>
          <p:cNvSpPr txBox="1">
            <a:spLocks/>
          </p:cNvSpPr>
          <p:nvPr userDrawn="1"/>
        </p:nvSpPr>
        <p:spPr>
          <a:xfrm>
            <a:off x="6888163" y="4008436"/>
            <a:ext cx="2051050" cy="487363"/>
          </a:xfrm>
          <a:prstGeom prst="rect">
            <a:avLst/>
          </a:prstGeom>
        </p:spPr>
        <p:txBody>
          <a:bodyPr anchor="b"/>
          <a:lstStyle>
            <a:lvl1pPr algn="l" defTabSz="914400" rtl="0" eaLnBrk="1" latinLnBrk="0" hangingPunct="1">
              <a:spcBef>
                <a:spcPct val="0"/>
              </a:spcBef>
              <a:buNone/>
              <a:defRPr sz="1400" b="1" kern="1200">
                <a:solidFill>
                  <a:srgbClr val="003366"/>
                </a:solidFill>
                <a:latin typeface="+mj-lt"/>
                <a:ea typeface="+mj-ea"/>
                <a:cs typeface="+mj-cs"/>
              </a:defRPr>
            </a:lvl1pPr>
          </a:lstStyle>
          <a:p>
            <a:pPr>
              <a:defRPr/>
            </a:pPr>
            <a:r>
              <a:rPr lang="fr-FR" sz="1200" dirty="0" smtClean="0"/>
              <a:t>PRESTATIONS</a:t>
            </a:r>
          </a:p>
        </p:txBody>
      </p:sp>
      <p:sp>
        <p:nvSpPr>
          <p:cNvPr id="24" name="Espace réservé du texte 3"/>
          <p:cNvSpPr>
            <a:spLocks noGrp="1"/>
          </p:cNvSpPr>
          <p:nvPr>
            <p:ph type="body" sz="half" idx="16" hasCustomPrompt="1"/>
          </p:nvPr>
        </p:nvSpPr>
        <p:spPr>
          <a:xfrm>
            <a:off x="6888163" y="4471192"/>
            <a:ext cx="2051050" cy="680244"/>
          </a:xfrm>
          <a:prstGeom prst="rect">
            <a:avLst/>
          </a:prstGeom>
        </p:spPr>
        <p:txBody>
          <a:bodyPr/>
          <a:lstStyle>
            <a:lvl1pPr marL="180975" marR="0" indent="-180975" algn="l" defTabSz="914400" rtl="0" eaLnBrk="0" fontAlgn="base" latinLnBrk="0" hangingPunct="0">
              <a:lnSpc>
                <a:spcPct val="100000"/>
              </a:lnSpc>
              <a:spcBef>
                <a:spcPct val="20000"/>
              </a:spcBef>
              <a:spcAft>
                <a:spcPct val="0"/>
              </a:spcAft>
              <a:buClr>
                <a:srgbClr val="003366"/>
              </a:buClr>
              <a:buSzTx/>
              <a:buFont typeface="Wingdings" pitchFamily="2" charset="2"/>
              <a:buChar char="§"/>
              <a:tabLst/>
              <a:defRPr sz="1200">
                <a:solidFill>
                  <a:srgbClr val="0033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A compléter</a:t>
            </a:r>
          </a:p>
          <a:p>
            <a:pPr marL="180975" marR="0" lvl="0" indent="-180975" algn="l" defTabSz="914400" rtl="0" eaLnBrk="0" fontAlgn="base" latinLnBrk="0" hangingPunct="0">
              <a:lnSpc>
                <a:spcPct val="100000"/>
              </a:lnSpc>
              <a:spcBef>
                <a:spcPct val="20000"/>
              </a:spcBef>
              <a:spcAft>
                <a:spcPct val="0"/>
              </a:spcAft>
              <a:buClr>
                <a:srgbClr val="003366"/>
              </a:buClr>
              <a:buSzTx/>
              <a:buFont typeface="Wingdings" pitchFamily="2" charset="2"/>
              <a:buChar char="§"/>
              <a:tabLst/>
              <a:defRPr/>
            </a:pPr>
            <a:r>
              <a:rPr lang="fr-FR" dirty="0" smtClean="0"/>
              <a:t>A compléter</a:t>
            </a:r>
          </a:p>
          <a:p>
            <a:pPr lvl="0"/>
            <a:endParaRPr lang="fr-FR" dirty="0" smtClean="0"/>
          </a:p>
        </p:txBody>
      </p:sp>
    </p:spTree>
    <p:extLst>
      <p:ext uri="{BB962C8B-B14F-4D97-AF65-F5344CB8AC3E}">
        <p14:creationId xmlns="" xmlns:p14="http://schemas.microsoft.com/office/powerpoint/2010/main" val="2421462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 projet ss montant">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userDrawn="1"/>
        </p:nvSpPr>
        <p:spPr bwMode="auto">
          <a:xfrm>
            <a:off x="6827838" y="762000"/>
            <a:ext cx="2111375" cy="6096000"/>
          </a:xfrm>
          <a:prstGeom prst="rect">
            <a:avLst/>
          </a:prstGeom>
          <a:solidFill>
            <a:schemeClr val="bg1">
              <a:lumMod val="85000"/>
              <a:alpha val="59000"/>
            </a:schemeClr>
          </a:solidFill>
          <a:ln>
            <a:noFill/>
          </a:ln>
        </p:spPr>
        <p:txBody>
          <a:bodyPr wrap="none" anchor="ctr"/>
          <a:lstStyle/>
          <a:p>
            <a:pPr>
              <a:defRPr/>
            </a:pPr>
            <a:endParaRPr lang="fr-FR"/>
          </a:p>
        </p:txBody>
      </p:sp>
      <p:sp>
        <p:nvSpPr>
          <p:cNvPr id="12" name="Titre 1"/>
          <p:cNvSpPr txBox="1">
            <a:spLocks/>
          </p:cNvSpPr>
          <p:nvPr userDrawn="1"/>
        </p:nvSpPr>
        <p:spPr>
          <a:xfrm>
            <a:off x="6888163" y="2057400"/>
            <a:ext cx="2051050" cy="487363"/>
          </a:xfrm>
          <a:prstGeom prst="rect">
            <a:avLst/>
          </a:prstGeom>
        </p:spPr>
        <p:txBody>
          <a:bodyPr anchor="b"/>
          <a:lstStyle>
            <a:lvl1pPr algn="l" defTabSz="914400" rtl="0" eaLnBrk="1" latinLnBrk="0" hangingPunct="1">
              <a:spcBef>
                <a:spcPct val="0"/>
              </a:spcBef>
              <a:buNone/>
              <a:defRPr sz="1400" b="1" kern="1200">
                <a:solidFill>
                  <a:srgbClr val="003366"/>
                </a:solidFill>
                <a:latin typeface="+mj-lt"/>
                <a:ea typeface="+mj-ea"/>
                <a:cs typeface="+mj-cs"/>
              </a:defRPr>
            </a:lvl1pPr>
          </a:lstStyle>
          <a:p>
            <a:pPr>
              <a:defRPr/>
            </a:pPr>
            <a:r>
              <a:rPr lang="fr-FR" sz="1200" dirty="0" smtClean="0"/>
              <a:t>DATE</a:t>
            </a:r>
          </a:p>
        </p:txBody>
      </p:sp>
      <p:sp>
        <p:nvSpPr>
          <p:cNvPr id="14" name="Titre 1"/>
          <p:cNvSpPr txBox="1">
            <a:spLocks/>
          </p:cNvSpPr>
          <p:nvPr userDrawn="1"/>
        </p:nvSpPr>
        <p:spPr>
          <a:xfrm>
            <a:off x="6888163" y="1066800"/>
            <a:ext cx="2051050" cy="304800"/>
          </a:xfrm>
          <a:prstGeom prst="rect">
            <a:avLst/>
          </a:prstGeom>
        </p:spPr>
        <p:txBody>
          <a:bodyPr anchor="b"/>
          <a:lstStyle>
            <a:lvl1pPr algn="l" defTabSz="914400" rtl="0" eaLnBrk="1" latinLnBrk="0" hangingPunct="1">
              <a:spcBef>
                <a:spcPct val="0"/>
              </a:spcBef>
              <a:buNone/>
              <a:defRPr sz="1400" b="1" kern="1200">
                <a:solidFill>
                  <a:srgbClr val="003366"/>
                </a:solidFill>
                <a:latin typeface="+mj-lt"/>
                <a:ea typeface="+mj-ea"/>
                <a:cs typeface="+mj-cs"/>
              </a:defRPr>
            </a:lvl1pPr>
          </a:lstStyle>
          <a:p>
            <a:pPr>
              <a:defRPr/>
            </a:pPr>
            <a:r>
              <a:rPr lang="fr-FR" sz="1200" dirty="0" smtClean="0"/>
              <a:t>CLIENT</a:t>
            </a:r>
          </a:p>
        </p:txBody>
      </p:sp>
      <p:sp>
        <p:nvSpPr>
          <p:cNvPr id="15" name="Line 16"/>
          <p:cNvSpPr>
            <a:spLocks noChangeShapeType="1"/>
          </p:cNvSpPr>
          <p:nvPr userDrawn="1"/>
        </p:nvSpPr>
        <p:spPr bwMode="auto">
          <a:xfrm>
            <a:off x="-17463" y="800100"/>
            <a:ext cx="6846888"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 name="Espace réservé pour une image  2"/>
          <p:cNvSpPr>
            <a:spLocks noGrp="1"/>
          </p:cNvSpPr>
          <p:nvPr>
            <p:ph type="pic" idx="1"/>
          </p:nvPr>
        </p:nvSpPr>
        <p:spPr>
          <a:xfrm>
            <a:off x="457200" y="1447800"/>
            <a:ext cx="637063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18" name="Espace réservé pour une image  2"/>
          <p:cNvSpPr>
            <a:spLocks noGrp="1"/>
          </p:cNvSpPr>
          <p:nvPr>
            <p:ph type="pic" idx="10"/>
          </p:nvPr>
        </p:nvSpPr>
        <p:spPr>
          <a:xfrm>
            <a:off x="1798638" y="5170488"/>
            <a:ext cx="2443300" cy="1374775"/>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19" name="Espace réservé pour une image  2"/>
          <p:cNvSpPr>
            <a:spLocks noGrp="1"/>
          </p:cNvSpPr>
          <p:nvPr>
            <p:ph type="pic" idx="11"/>
          </p:nvPr>
        </p:nvSpPr>
        <p:spPr>
          <a:xfrm>
            <a:off x="4370388" y="5170488"/>
            <a:ext cx="2457450" cy="1687512"/>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4" name="Espace réservé du texte 3"/>
          <p:cNvSpPr>
            <a:spLocks noGrp="1"/>
          </p:cNvSpPr>
          <p:nvPr>
            <p:ph type="body" sz="half" idx="2" hasCustomPrompt="1"/>
          </p:nvPr>
        </p:nvSpPr>
        <p:spPr>
          <a:xfrm>
            <a:off x="6888163" y="1371600"/>
            <a:ext cx="2051050" cy="680244"/>
          </a:xfrm>
          <a:prstGeom prst="rect">
            <a:avLst/>
          </a:prstGeom>
        </p:spPr>
        <p:txBody>
          <a:bodyPr/>
          <a:lstStyle>
            <a:lvl1pPr marL="0" indent="0">
              <a:buNone/>
              <a:defRPr sz="1400">
                <a:solidFill>
                  <a:srgbClr val="2929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A compléter</a:t>
            </a:r>
          </a:p>
        </p:txBody>
      </p:sp>
      <p:sp>
        <p:nvSpPr>
          <p:cNvPr id="21" name="Espace réservé du texte 3"/>
          <p:cNvSpPr>
            <a:spLocks noGrp="1"/>
          </p:cNvSpPr>
          <p:nvPr>
            <p:ph type="body" sz="half" idx="12" hasCustomPrompt="1"/>
          </p:nvPr>
        </p:nvSpPr>
        <p:spPr>
          <a:xfrm>
            <a:off x="6888163" y="2520156"/>
            <a:ext cx="2051050" cy="375444"/>
          </a:xfrm>
          <a:prstGeom prst="rect">
            <a:avLst/>
          </a:prstGeom>
        </p:spPr>
        <p:txBody>
          <a:bodyPr/>
          <a:lstStyle>
            <a:lvl1pPr marL="0" indent="0">
              <a:buNone/>
              <a:defRPr sz="1400">
                <a:solidFill>
                  <a:srgbClr val="2929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A compléter</a:t>
            </a:r>
          </a:p>
        </p:txBody>
      </p:sp>
      <p:sp>
        <p:nvSpPr>
          <p:cNvPr id="26" name="Titre 1"/>
          <p:cNvSpPr>
            <a:spLocks noGrp="1"/>
          </p:cNvSpPr>
          <p:nvPr>
            <p:ph type="title" hasCustomPrompt="1"/>
          </p:nvPr>
        </p:nvSpPr>
        <p:spPr>
          <a:xfrm>
            <a:off x="457200" y="304800"/>
            <a:ext cx="6370638" cy="457200"/>
          </a:xfrm>
          <a:prstGeom prst="rect">
            <a:avLst/>
          </a:prstGeom>
        </p:spPr>
        <p:txBody>
          <a:bodyPr/>
          <a:lstStyle>
            <a:lvl1pPr algn="l">
              <a:defRPr sz="2200" b="1">
                <a:solidFill>
                  <a:schemeClr val="bg1"/>
                </a:solidFill>
                <a:latin typeface="Lucida Sans" pitchFamily="34" charset="0"/>
              </a:defRPr>
            </a:lvl1pPr>
          </a:lstStyle>
          <a:p>
            <a:r>
              <a:rPr lang="fr-FR" dirty="0" smtClean="0"/>
              <a:t>Titre projet</a:t>
            </a:r>
            <a:endParaRPr lang="fr-FR" dirty="0"/>
          </a:p>
        </p:txBody>
      </p:sp>
      <p:sp>
        <p:nvSpPr>
          <p:cNvPr id="28" name="Espace réservé du texte 3"/>
          <p:cNvSpPr>
            <a:spLocks noGrp="1"/>
          </p:cNvSpPr>
          <p:nvPr>
            <p:ph type="body" sz="half" idx="14" hasCustomPrompt="1"/>
          </p:nvPr>
        </p:nvSpPr>
        <p:spPr>
          <a:xfrm>
            <a:off x="457200" y="0"/>
            <a:ext cx="6370638" cy="304800"/>
          </a:xfrm>
          <a:prstGeom prst="rect">
            <a:avLst/>
          </a:prstGeo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Pays</a:t>
            </a:r>
          </a:p>
        </p:txBody>
      </p:sp>
      <p:sp>
        <p:nvSpPr>
          <p:cNvPr id="17" name="Espace réservé du texte 5"/>
          <p:cNvSpPr>
            <a:spLocks noGrp="1"/>
          </p:cNvSpPr>
          <p:nvPr>
            <p:ph type="body" sz="quarter" idx="15" hasCustomPrompt="1"/>
          </p:nvPr>
        </p:nvSpPr>
        <p:spPr>
          <a:xfrm>
            <a:off x="458789" y="838200"/>
            <a:ext cx="6369050" cy="457200"/>
          </a:xfrm>
          <a:prstGeom prst="rect">
            <a:avLst/>
          </a:prstGeom>
        </p:spPr>
        <p:txBody>
          <a:bodyPr/>
          <a:lstStyle>
            <a:lvl1pPr marL="0" indent="0">
              <a:buNone/>
              <a:defRPr sz="1600" b="1">
                <a:solidFill>
                  <a:srgbClr val="69A71D"/>
                </a:solidFill>
              </a:defRPr>
            </a:lvl1pPr>
            <a:lvl2pPr>
              <a:defRPr sz="1600"/>
            </a:lvl2pPr>
            <a:lvl3pPr>
              <a:defRPr sz="1600"/>
            </a:lvl3pPr>
            <a:lvl4pPr>
              <a:defRPr sz="1600"/>
            </a:lvl4pPr>
            <a:lvl5pPr>
              <a:defRPr sz="1600"/>
            </a:lvl5pPr>
          </a:lstStyle>
          <a:p>
            <a:pPr lvl="0"/>
            <a:r>
              <a:rPr lang="fr-FR" dirty="0" smtClean="0"/>
              <a:t>SOUS-TITRE</a:t>
            </a:r>
          </a:p>
        </p:txBody>
      </p:sp>
      <p:sp>
        <p:nvSpPr>
          <p:cNvPr id="22" name="Line 16"/>
          <p:cNvSpPr>
            <a:spLocks noChangeShapeType="1"/>
          </p:cNvSpPr>
          <p:nvPr userDrawn="1"/>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4" name="Rectangle 11"/>
          <p:cNvSpPr>
            <a:spLocks noChangeArrowheads="1"/>
          </p:cNvSpPr>
          <p:nvPr userDrawn="1"/>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25" name="Rectangle 24"/>
          <p:cNvSpPr/>
          <p:nvPr userDrawn="1"/>
        </p:nvSpPr>
        <p:spPr>
          <a:xfrm>
            <a:off x="6826250" y="0"/>
            <a:ext cx="2112963" cy="7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a:stretch/>
        </p:blipFill>
        <p:spPr bwMode="auto">
          <a:xfrm>
            <a:off x="6942535" y="38894"/>
            <a:ext cx="1880393"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Rectangle 9"/>
          <p:cNvSpPr>
            <a:spLocks noChangeArrowheads="1"/>
          </p:cNvSpPr>
          <p:nvPr userDrawn="1"/>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spTree>
    <p:extLst>
      <p:ext uri="{BB962C8B-B14F-4D97-AF65-F5344CB8AC3E}">
        <p14:creationId xmlns="" xmlns:p14="http://schemas.microsoft.com/office/powerpoint/2010/main" val="3317256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1"/>
          <p:cNvPicPr>
            <a:picLocks noChangeAspect="1"/>
          </p:cNvPicPr>
          <p:nvPr/>
        </p:nvPicPr>
        <p:blipFill>
          <a:blip r:embed="rId12" cstate="print">
            <a:extLst>
              <a:ext uri="{28A0092B-C50C-407E-A947-70E740481C1C}">
                <a14:useLocalDpi xmlns="" xmlns:a14="http://schemas.microsoft.com/office/drawing/2010/main" val="0"/>
              </a:ext>
            </a:extLst>
          </a:blip>
          <a:srcRect t="16176" r="18484"/>
          <a:stretch>
            <a:fillRect/>
          </a:stretch>
        </p:blipFill>
        <p:spPr bwMode="auto">
          <a:xfrm>
            <a:off x="4953000" y="0"/>
            <a:ext cx="4191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7463" y="0"/>
            <a:ext cx="91614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9" name="Line 16"/>
          <p:cNvSpPr>
            <a:spLocks noChangeShapeType="1"/>
          </p:cNvSpPr>
          <p:nvPr/>
        </p:nvSpPr>
        <p:spPr bwMode="auto">
          <a:xfrm>
            <a:off x="-17463" y="800100"/>
            <a:ext cx="8956676" cy="0"/>
          </a:xfrm>
          <a:prstGeom prst="line">
            <a:avLst/>
          </a:prstGeom>
          <a:noFill/>
          <a:ln w="76200">
            <a:solidFill>
              <a:srgbClr val="69A71D"/>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31" name="Rectangle 11"/>
          <p:cNvSpPr>
            <a:spLocks noChangeArrowheads="1"/>
          </p:cNvSpPr>
          <p:nvPr/>
        </p:nvSpPr>
        <p:spPr bwMode="auto">
          <a:xfrm>
            <a:off x="0" y="4343400"/>
            <a:ext cx="457200" cy="2514600"/>
          </a:xfrm>
          <a:prstGeom prst="rect">
            <a:avLst/>
          </a:prstGeom>
          <a:solidFill>
            <a:srgbClr val="0036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a:p>
        </p:txBody>
      </p:sp>
      <p:sp>
        <p:nvSpPr>
          <p:cNvPr id="1032" name="Rectangle 9"/>
          <p:cNvSpPr>
            <a:spLocks noChangeArrowheads="1"/>
          </p:cNvSpPr>
          <p:nvPr/>
        </p:nvSpPr>
        <p:spPr bwMode="auto">
          <a:xfrm rot="-5400000">
            <a:off x="7835899" y="5549900"/>
            <a:ext cx="2362201"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b="0" kern="1200" dirty="0" smtClean="0">
                <a:solidFill>
                  <a:schemeClr val="tx1"/>
                </a:solidFill>
                <a:latin typeface="Arial Narrow" pitchFamily="34" charset="0"/>
                <a:ea typeface="+mn-ea"/>
                <a:cs typeface="Arial" charset="0"/>
              </a:rPr>
              <a:t>29/09/2016</a:t>
            </a:r>
            <a:r>
              <a:rPr lang="fr-FR" sz="800" b="1" kern="1200" dirty="0" smtClean="0">
                <a:solidFill>
                  <a:srgbClr val="003366"/>
                </a:solidFill>
                <a:latin typeface="Arial Narrow" pitchFamily="34" charset="0"/>
                <a:ea typeface="+mn-ea"/>
                <a:cs typeface="Arial" charset="0"/>
              </a:rPr>
              <a:t> </a:t>
            </a:r>
            <a:r>
              <a:rPr lang="fr-FR" sz="800" b="1" kern="1200" baseline="0" dirty="0" smtClean="0">
                <a:solidFill>
                  <a:srgbClr val="003366"/>
                </a:solidFill>
                <a:latin typeface="Arial Narrow" pitchFamily="34" charset="0"/>
                <a:ea typeface="+mn-ea"/>
                <a:cs typeface="Arial" charset="0"/>
              </a:rPr>
              <a:t> </a:t>
            </a:r>
            <a:r>
              <a:rPr lang="fr-FR" sz="800" b="1" dirty="0" smtClean="0">
                <a:solidFill>
                  <a:srgbClr val="00365C"/>
                </a:solidFill>
                <a:latin typeface="Arial" charset="0"/>
              </a:rPr>
              <a:t>ARTELIA-e2d</a:t>
            </a:r>
            <a:r>
              <a:rPr lang="fr-FR" sz="800" b="1" baseline="0" dirty="0" smtClean="0">
                <a:solidFill>
                  <a:srgbClr val="00365C"/>
                </a:solidFill>
                <a:latin typeface="Arial" charset="0"/>
              </a:rPr>
              <a:t>  </a:t>
            </a:r>
            <a:r>
              <a:rPr lang="fr-FR" sz="800" dirty="0" smtClean="0">
                <a:solidFill>
                  <a:srgbClr val="000000"/>
                </a:solidFill>
                <a:latin typeface="Arial" charset="0"/>
              </a:rPr>
              <a:t> </a:t>
            </a:r>
            <a:fld id="{A452284D-7500-4475-B6BA-3EFBAB26C87A}" type="slidenum">
              <a:rPr lang="fr-FR" sz="1000" b="1" smtClean="0">
                <a:solidFill>
                  <a:srgbClr val="00365C"/>
                </a:solidFill>
                <a:latin typeface="Arial" charset="0"/>
              </a:rPr>
              <a:pPr marL="0" marR="0" indent="0" algn="l" defTabSz="914400" rtl="0" eaLnBrk="1" fontAlgn="base" latinLnBrk="0" hangingPunct="1">
                <a:lnSpc>
                  <a:spcPct val="100000"/>
                </a:lnSpc>
                <a:spcBef>
                  <a:spcPct val="0"/>
                </a:spcBef>
                <a:spcAft>
                  <a:spcPct val="0"/>
                </a:spcAft>
                <a:buClrTx/>
                <a:buSzTx/>
                <a:buFontTx/>
                <a:buNone/>
                <a:tabLst/>
                <a:defRPr/>
              </a:pPr>
              <a:t>‹N°›</a:t>
            </a:fld>
            <a:endParaRPr lang="fr-FR" sz="1000" b="1" dirty="0">
              <a:solidFill>
                <a:srgbClr val="00365C"/>
              </a:solidFill>
              <a:latin typeface="Arial" charset="0"/>
            </a:endParaRPr>
          </a:p>
        </p:txBody>
      </p:sp>
    </p:spTree>
  </p:cSld>
  <p:clrMap bg1="lt1" tx1="dk1" bg2="lt2" tx2="dk2" accent1="accent1" accent2="accent2" accent3="accent3" accent4="accent4" accent5="accent5" accent6="accent6" hlink="hlink" folHlink="folHlink"/>
  <p:sldLayoutIdLst>
    <p:sldLayoutId id="2147483909" r:id="rId1"/>
    <p:sldLayoutId id="2147483911" r:id="rId2"/>
    <p:sldLayoutId id="2147483919" r:id="rId3"/>
    <p:sldLayoutId id="2147483918" r:id="rId4"/>
    <p:sldLayoutId id="2147483910" r:id="rId5"/>
    <p:sldLayoutId id="2147483920" r:id="rId6"/>
    <p:sldLayoutId id="2147483914" r:id="rId7"/>
    <p:sldLayoutId id="2147483916" r:id="rId8"/>
    <p:sldLayoutId id="2147483917" r:id="rId9"/>
    <p:sldLayoutId id="2147483921" r:id="rId10"/>
  </p:sldLayoutIdLst>
  <p:timing>
    <p:tnLst>
      <p:par>
        <p:cTn id="1" dur="indefinite" restart="never" nodeType="tmRoot"/>
      </p:par>
    </p:tnLst>
  </p:timing>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Lucida Sans" pitchFamily="34" charset="0"/>
        </a:defRPr>
      </a:lvl2pPr>
      <a:lvl3pPr algn="ctr" rtl="0" eaLnBrk="1" fontAlgn="base" hangingPunct="1">
        <a:spcBef>
          <a:spcPct val="0"/>
        </a:spcBef>
        <a:spcAft>
          <a:spcPct val="0"/>
        </a:spcAft>
        <a:defRPr sz="4400">
          <a:solidFill>
            <a:schemeClr val="tx1"/>
          </a:solidFill>
          <a:latin typeface="Lucida Sans" pitchFamily="34" charset="0"/>
        </a:defRPr>
      </a:lvl3pPr>
      <a:lvl4pPr algn="ctr" rtl="0" eaLnBrk="1" fontAlgn="base" hangingPunct="1">
        <a:spcBef>
          <a:spcPct val="0"/>
        </a:spcBef>
        <a:spcAft>
          <a:spcPct val="0"/>
        </a:spcAft>
        <a:defRPr sz="4400">
          <a:solidFill>
            <a:schemeClr val="tx1"/>
          </a:solidFill>
          <a:latin typeface="Lucida Sans" pitchFamily="34" charset="0"/>
        </a:defRPr>
      </a:lvl4pPr>
      <a:lvl5pPr algn="ctr" rtl="0" eaLnBrk="1" fontAlgn="base" hangingPunct="1">
        <a:spcBef>
          <a:spcPct val="0"/>
        </a:spcBef>
        <a:spcAft>
          <a:spcPct val="0"/>
        </a:spcAft>
        <a:defRPr sz="4400">
          <a:solidFill>
            <a:schemeClr val="tx1"/>
          </a:solidFill>
          <a:latin typeface="Lucida Sans" pitchFamily="34" charset="0"/>
        </a:defRPr>
      </a:lvl5pPr>
      <a:lvl6pPr marL="457200" algn="ctr" rtl="0" eaLnBrk="1" fontAlgn="base" hangingPunct="1">
        <a:spcBef>
          <a:spcPct val="0"/>
        </a:spcBef>
        <a:spcAft>
          <a:spcPct val="0"/>
        </a:spcAft>
        <a:defRPr sz="4400">
          <a:solidFill>
            <a:schemeClr val="tx1"/>
          </a:solidFill>
          <a:latin typeface="Lucida Sans" pitchFamily="34" charset="0"/>
        </a:defRPr>
      </a:lvl6pPr>
      <a:lvl7pPr marL="914400" algn="ctr" rtl="0" eaLnBrk="1" fontAlgn="base" hangingPunct="1">
        <a:spcBef>
          <a:spcPct val="0"/>
        </a:spcBef>
        <a:spcAft>
          <a:spcPct val="0"/>
        </a:spcAft>
        <a:defRPr sz="4400">
          <a:solidFill>
            <a:schemeClr val="tx1"/>
          </a:solidFill>
          <a:latin typeface="Lucida Sans" pitchFamily="34" charset="0"/>
        </a:defRPr>
      </a:lvl7pPr>
      <a:lvl8pPr marL="1371600" algn="ctr" rtl="0" eaLnBrk="1" fontAlgn="base" hangingPunct="1">
        <a:spcBef>
          <a:spcPct val="0"/>
        </a:spcBef>
        <a:spcAft>
          <a:spcPct val="0"/>
        </a:spcAft>
        <a:defRPr sz="4400">
          <a:solidFill>
            <a:schemeClr val="tx1"/>
          </a:solidFill>
          <a:latin typeface="Lucida Sans" pitchFamily="34" charset="0"/>
        </a:defRPr>
      </a:lvl8pPr>
      <a:lvl9pPr marL="1828800" algn="ctr" rtl="0" eaLnBrk="1" fontAlgn="base" hangingPunct="1">
        <a:spcBef>
          <a:spcPct val="0"/>
        </a:spcBef>
        <a:spcAft>
          <a:spcPct val="0"/>
        </a:spcAft>
        <a:defRPr sz="4400">
          <a:solidFill>
            <a:schemeClr val="tx1"/>
          </a:solidFill>
          <a:latin typeface="Lucida San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hyperlink" Target="http://www.cc-paysriberacois.fr/" TargetMode="External"/><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hyperlink" Target="http://www.cc-paysriberacois.fr/"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Description : Description : Description : Logo ARTELIA"/>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6216" y="5301208"/>
            <a:ext cx="1788795" cy="586740"/>
          </a:xfrm>
          <a:prstGeom prst="rect">
            <a:avLst/>
          </a:prstGeom>
          <a:noFill/>
          <a:ln>
            <a:noFill/>
          </a:ln>
        </p:spPr>
      </p:pic>
      <p:sp>
        <p:nvSpPr>
          <p:cNvPr id="2" name="Espace réservé du texte 1"/>
          <p:cNvSpPr>
            <a:spLocks noGrp="1"/>
          </p:cNvSpPr>
          <p:nvPr>
            <p:ph type="body" sz="quarter" idx="10"/>
          </p:nvPr>
        </p:nvSpPr>
        <p:spPr>
          <a:xfrm>
            <a:off x="1691680" y="3933056"/>
            <a:ext cx="5760640" cy="1882305"/>
          </a:xfrm>
        </p:spPr>
        <p:txBody>
          <a:bodyPr/>
          <a:lstStyle/>
          <a:p>
            <a:pPr algn="ctr"/>
            <a:r>
              <a:rPr lang="fr-FR" sz="2000" dirty="0" smtClean="0">
                <a:solidFill>
                  <a:schemeClr val="bg2">
                    <a:lumMod val="25000"/>
                  </a:schemeClr>
                </a:solidFill>
                <a:effectLst>
                  <a:outerShdw blurRad="38100" dist="38100" dir="2700000" algn="tl">
                    <a:srgbClr val="000000">
                      <a:alpha val="43137"/>
                    </a:srgbClr>
                  </a:outerShdw>
                </a:effectLst>
              </a:rPr>
              <a:t>CdC du Pays </a:t>
            </a:r>
            <a:r>
              <a:rPr lang="fr-FR" sz="2000" dirty="0" err="1" smtClean="0">
                <a:solidFill>
                  <a:schemeClr val="bg2">
                    <a:lumMod val="25000"/>
                  </a:schemeClr>
                </a:solidFill>
                <a:effectLst>
                  <a:outerShdw blurRad="38100" dist="38100" dir="2700000" algn="tl">
                    <a:srgbClr val="000000">
                      <a:alpha val="43137"/>
                    </a:srgbClr>
                  </a:outerShdw>
                </a:effectLst>
              </a:rPr>
              <a:t>Ribéracois</a:t>
            </a:r>
            <a:endParaRPr lang="fr-FR" sz="2000" dirty="0" smtClean="0">
              <a:solidFill>
                <a:schemeClr val="bg2">
                  <a:lumMod val="25000"/>
                </a:schemeClr>
              </a:solidFill>
              <a:effectLst>
                <a:outerShdw blurRad="38100" dist="38100" dir="2700000" algn="tl">
                  <a:srgbClr val="000000">
                    <a:alpha val="43137"/>
                  </a:srgbClr>
                </a:outerShdw>
              </a:effectLst>
            </a:endParaRPr>
          </a:p>
          <a:p>
            <a:pPr algn="ctr"/>
            <a:r>
              <a:rPr lang="fr-FR" sz="2000" dirty="0" smtClean="0">
                <a:solidFill>
                  <a:schemeClr val="bg2">
                    <a:lumMod val="25000"/>
                  </a:schemeClr>
                </a:solidFill>
                <a:effectLst>
                  <a:outerShdw blurRad="38100" dist="38100" dir="2700000" algn="tl">
                    <a:srgbClr val="000000">
                      <a:alpha val="43137"/>
                    </a:srgbClr>
                  </a:outerShdw>
                </a:effectLst>
              </a:rPr>
              <a:t>Elaboration du PLUi valant PLH</a:t>
            </a:r>
          </a:p>
          <a:p>
            <a:pPr algn="ctr"/>
            <a:endParaRPr lang="fr-FR" sz="1800" dirty="0">
              <a:solidFill>
                <a:schemeClr val="tx1"/>
              </a:solidFill>
            </a:endParaRPr>
          </a:p>
          <a:p>
            <a:pPr algn="ctr"/>
            <a:r>
              <a:rPr lang="fr-FR" sz="1800" dirty="0" smtClean="0">
                <a:solidFill>
                  <a:schemeClr val="tx1">
                    <a:lumMod val="50000"/>
                    <a:lumOff val="50000"/>
                  </a:schemeClr>
                </a:solidFill>
              </a:rPr>
              <a:t>Comité de Pilotage du PLH</a:t>
            </a:r>
          </a:p>
          <a:p>
            <a:pPr algn="ctr"/>
            <a:r>
              <a:rPr lang="fr-FR" sz="1800" smtClean="0">
                <a:solidFill>
                  <a:schemeClr val="tx1">
                    <a:lumMod val="50000"/>
                    <a:lumOff val="50000"/>
                  </a:schemeClr>
                </a:solidFill>
              </a:rPr>
              <a:t>25 septembre 2014</a:t>
            </a:r>
            <a:endParaRPr lang="fr-FR" sz="1800" dirty="0" smtClean="0">
              <a:solidFill>
                <a:schemeClr val="tx1">
                  <a:lumMod val="50000"/>
                  <a:lumOff val="50000"/>
                </a:schemeClr>
              </a:solidFill>
            </a:endParaRPr>
          </a:p>
          <a:p>
            <a:pPr algn="ctr"/>
            <a:endParaRPr lang="fr-FR" sz="1800" dirty="0" smtClean="0">
              <a:solidFill>
                <a:schemeClr val="tx1">
                  <a:lumMod val="50000"/>
                  <a:lumOff val="50000"/>
                </a:schemeClr>
              </a:solidFill>
            </a:endParaRPr>
          </a:p>
        </p:txBody>
      </p:sp>
      <p:pic>
        <p:nvPicPr>
          <p:cNvPr id="19" name="Image 18" descr="C:\Users\veronique.mercier\AppData\Local\Microsoft\Windows\Temporary Internet Files\Content.Outlook\1FCYGQ5X\ED2_logoOK.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5877272"/>
            <a:ext cx="911860" cy="803910"/>
          </a:xfrm>
          <a:prstGeom prst="rect">
            <a:avLst/>
          </a:prstGeom>
          <a:noFill/>
          <a:ln>
            <a:noFill/>
          </a:ln>
        </p:spPr>
      </p:pic>
      <p:pic>
        <p:nvPicPr>
          <p:cNvPr id="13" name="Image 12" descr="Communauté de Communes du Pays Ribéracois">
            <a:hlinkClick r:id="rId4"/>
          </p:cNvPr>
          <p:cNvPicPr/>
          <p:nvPr/>
        </p:nvPicPr>
        <p:blipFill>
          <a:blip r:embed="rId5" cstate="print"/>
          <a:srcRect/>
          <a:stretch>
            <a:fillRect/>
          </a:stretch>
        </p:blipFill>
        <p:spPr bwMode="auto">
          <a:xfrm>
            <a:off x="640616" y="5295205"/>
            <a:ext cx="1314450" cy="1381125"/>
          </a:xfrm>
          <a:prstGeom prst="rect">
            <a:avLst/>
          </a:prstGeom>
          <a:noFill/>
        </p:spPr>
      </p:pic>
      <p:pic>
        <p:nvPicPr>
          <p:cNvPr id="21" name="Image 20" descr="http://www.atel-france.com/images/general/logo.png"/>
          <p:cNvPicPr/>
          <p:nvPr/>
        </p:nvPicPr>
        <p:blipFill>
          <a:blip r:embed="rId6" cstate="print"/>
          <a:srcRect/>
          <a:stretch>
            <a:fillRect/>
          </a:stretch>
        </p:blipFill>
        <p:spPr bwMode="auto">
          <a:xfrm>
            <a:off x="7164288" y="5949280"/>
            <a:ext cx="1552575" cy="676275"/>
          </a:xfrm>
          <a:prstGeom prst="rect">
            <a:avLst/>
          </a:prstGeom>
          <a:noFill/>
        </p:spPr>
      </p:pic>
      <p:pic>
        <p:nvPicPr>
          <p:cNvPr id="35842" name="Picture 2" descr="http://p9.storage.canalblog.com/93/71/329580/38692613.jpg"/>
          <p:cNvPicPr>
            <a:picLocks noChangeAspect="1" noChangeArrowheads="1"/>
          </p:cNvPicPr>
          <p:nvPr/>
        </p:nvPicPr>
        <p:blipFill>
          <a:blip r:embed="rId7" cstate="print"/>
          <a:srcRect/>
          <a:stretch>
            <a:fillRect/>
          </a:stretch>
        </p:blipFill>
        <p:spPr bwMode="auto">
          <a:xfrm>
            <a:off x="5354852" y="158847"/>
            <a:ext cx="2392500" cy="1800000"/>
          </a:xfrm>
          <a:prstGeom prst="rect">
            <a:avLst/>
          </a:prstGeom>
          <a:noFill/>
        </p:spPr>
      </p:pic>
      <p:pic>
        <p:nvPicPr>
          <p:cNvPr id="35844" name="Picture 4" descr="moulin"/>
          <p:cNvPicPr>
            <a:picLocks noChangeAspect="1" noChangeArrowheads="1"/>
          </p:cNvPicPr>
          <p:nvPr/>
        </p:nvPicPr>
        <p:blipFill>
          <a:blip r:embed="rId8" cstate="print"/>
          <a:srcRect/>
          <a:stretch>
            <a:fillRect/>
          </a:stretch>
        </p:blipFill>
        <p:spPr bwMode="auto">
          <a:xfrm>
            <a:off x="1262258" y="152177"/>
            <a:ext cx="1392353" cy="1800000"/>
          </a:xfrm>
          <a:prstGeom prst="rect">
            <a:avLst/>
          </a:prstGeom>
          <a:noFill/>
        </p:spPr>
      </p:pic>
      <p:pic>
        <p:nvPicPr>
          <p:cNvPr id="35846" name="Picture 6" descr="tourbieres"/>
          <p:cNvPicPr>
            <a:picLocks noChangeAspect="1" noChangeArrowheads="1"/>
          </p:cNvPicPr>
          <p:nvPr/>
        </p:nvPicPr>
        <p:blipFill>
          <a:blip r:embed="rId9" cstate="print"/>
          <a:srcRect/>
          <a:stretch>
            <a:fillRect/>
          </a:stretch>
        </p:blipFill>
        <p:spPr bwMode="auto">
          <a:xfrm>
            <a:off x="6395021" y="2024585"/>
            <a:ext cx="1352331" cy="1800000"/>
          </a:xfrm>
          <a:prstGeom prst="rect">
            <a:avLst/>
          </a:prstGeom>
          <a:noFill/>
        </p:spPr>
      </p:pic>
      <p:pic>
        <p:nvPicPr>
          <p:cNvPr id="35848" name="Picture 8" descr="http://www.riberac.fr/IMG/jpg/p1030119.jpg"/>
          <p:cNvPicPr>
            <a:picLocks noChangeAspect="1" noChangeArrowheads="1"/>
          </p:cNvPicPr>
          <p:nvPr/>
        </p:nvPicPr>
        <p:blipFill>
          <a:blip r:embed="rId10" cstate="print"/>
          <a:srcRect/>
          <a:stretch>
            <a:fillRect/>
          </a:stretch>
        </p:blipFill>
        <p:spPr bwMode="auto">
          <a:xfrm>
            <a:off x="3947146" y="2024585"/>
            <a:ext cx="2400000" cy="1800000"/>
          </a:xfrm>
          <a:prstGeom prst="rect">
            <a:avLst/>
          </a:prstGeom>
          <a:noFill/>
        </p:spPr>
      </p:pic>
      <p:pic>
        <p:nvPicPr>
          <p:cNvPr id="7170"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790205" y="152177"/>
            <a:ext cx="2420425" cy="18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a:stretch/>
        </p:blipFill>
        <p:spPr bwMode="auto">
          <a:xfrm>
            <a:off x="1262257" y="2025902"/>
            <a:ext cx="2616033" cy="18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500859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Description : Description : Description : Logo ARTELIA"/>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6216" y="5301208"/>
            <a:ext cx="1788795" cy="586740"/>
          </a:xfrm>
          <a:prstGeom prst="rect">
            <a:avLst/>
          </a:prstGeom>
          <a:noFill/>
          <a:ln>
            <a:noFill/>
          </a:ln>
        </p:spPr>
      </p:pic>
      <p:pic>
        <p:nvPicPr>
          <p:cNvPr id="19" name="Image 18" descr="C:\Users\veronique.mercier\AppData\Local\Microsoft\Windows\Temporary Internet Files\Content.Outlook\1FCYGQ5X\ED2_logoOK.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5877272"/>
            <a:ext cx="911860" cy="803910"/>
          </a:xfrm>
          <a:prstGeom prst="rect">
            <a:avLst/>
          </a:prstGeom>
          <a:noFill/>
          <a:ln>
            <a:noFill/>
          </a:ln>
        </p:spPr>
      </p:pic>
      <p:pic>
        <p:nvPicPr>
          <p:cNvPr id="13" name="Image 12" descr="Communauté de Communes du Pays Ribéracois">
            <a:hlinkClick r:id="rId4"/>
          </p:cNvPr>
          <p:cNvPicPr/>
          <p:nvPr/>
        </p:nvPicPr>
        <p:blipFill>
          <a:blip r:embed="rId5" cstate="print"/>
          <a:srcRect/>
          <a:stretch>
            <a:fillRect/>
          </a:stretch>
        </p:blipFill>
        <p:spPr bwMode="auto">
          <a:xfrm>
            <a:off x="899592" y="5244430"/>
            <a:ext cx="1314450" cy="1381125"/>
          </a:xfrm>
          <a:prstGeom prst="rect">
            <a:avLst/>
          </a:prstGeom>
          <a:noFill/>
        </p:spPr>
      </p:pic>
      <p:pic>
        <p:nvPicPr>
          <p:cNvPr id="21" name="Image 20" descr="http://www.atel-france.com/images/general/logo.png"/>
          <p:cNvPicPr/>
          <p:nvPr/>
        </p:nvPicPr>
        <p:blipFill>
          <a:blip r:embed="rId6" cstate="print"/>
          <a:srcRect/>
          <a:stretch>
            <a:fillRect/>
          </a:stretch>
        </p:blipFill>
        <p:spPr bwMode="auto">
          <a:xfrm>
            <a:off x="7164288" y="5949280"/>
            <a:ext cx="1552575" cy="676275"/>
          </a:xfrm>
          <a:prstGeom prst="rect">
            <a:avLst/>
          </a:prstGeom>
          <a:noFill/>
        </p:spPr>
      </p:pic>
      <p:sp>
        <p:nvSpPr>
          <p:cNvPr id="16" name="Text Box 5"/>
          <p:cNvSpPr txBox="1">
            <a:spLocks noChangeArrowheads="1"/>
          </p:cNvSpPr>
          <p:nvPr/>
        </p:nvSpPr>
        <p:spPr bwMode="auto">
          <a:xfrm>
            <a:off x="2483768" y="4221088"/>
            <a:ext cx="5112568" cy="523220"/>
          </a:xfrm>
          <a:prstGeom prst="rect">
            <a:avLst/>
          </a:prstGeom>
          <a:solidFill>
            <a:schemeClr val="bg1">
              <a:alpha val="73000"/>
            </a:schemeClr>
          </a:solidFill>
          <a:ln>
            <a:noFill/>
          </a:ln>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buSzPct val="120000"/>
            </a:pPr>
            <a:r>
              <a:rPr lang="fr-FR" sz="2800" b="1" dirty="0" smtClean="0">
                <a:solidFill>
                  <a:schemeClr val="bg2">
                    <a:lumMod val="25000"/>
                  </a:schemeClr>
                </a:solidFill>
                <a:latin typeface="+mn-lt"/>
              </a:rPr>
              <a:t>Merci pour votre attention</a:t>
            </a:r>
            <a:endParaRPr lang="fr-FR" sz="2800" b="1" dirty="0">
              <a:solidFill>
                <a:schemeClr val="bg2">
                  <a:lumMod val="25000"/>
                </a:schemeClr>
              </a:solidFill>
            </a:endParaRPr>
          </a:p>
        </p:txBody>
      </p:sp>
      <p:grpSp>
        <p:nvGrpSpPr>
          <p:cNvPr id="15" name="Groupe 14"/>
          <p:cNvGrpSpPr/>
          <p:nvPr/>
        </p:nvGrpSpPr>
        <p:grpSpPr>
          <a:xfrm>
            <a:off x="1262257" y="152177"/>
            <a:ext cx="6485095" cy="3673725"/>
            <a:chOff x="1819916" y="116632"/>
            <a:chExt cx="6485095" cy="3673725"/>
          </a:xfrm>
        </p:grpSpPr>
        <p:pic>
          <p:nvPicPr>
            <p:cNvPr id="18" name="Picture 2" descr="http://p9.storage.canalblog.com/93/71/329580/38692613.jpg"/>
            <p:cNvPicPr>
              <a:picLocks noChangeAspect="1" noChangeArrowheads="1"/>
            </p:cNvPicPr>
            <p:nvPr/>
          </p:nvPicPr>
          <p:blipFill>
            <a:blip r:embed="rId7" cstate="print"/>
            <a:srcRect/>
            <a:stretch>
              <a:fillRect/>
            </a:stretch>
          </p:blipFill>
          <p:spPr bwMode="auto">
            <a:xfrm>
              <a:off x="5912511" y="123302"/>
              <a:ext cx="2392500" cy="1800000"/>
            </a:xfrm>
            <a:prstGeom prst="rect">
              <a:avLst/>
            </a:prstGeom>
            <a:noFill/>
          </p:spPr>
        </p:pic>
        <p:pic>
          <p:nvPicPr>
            <p:cNvPr id="20" name="Picture 4" descr="moulin"/>
            <p:cNvPicPr>
              <a:picLocks noChangeAspect="1" noChangeArrowheads="1"/>
            </p:cNvPicPr>
            <p:nvPr/>
          </p:nvPicPr>
          <p:blipFill>
            <a:blip r:embed="rId8" cstate="print"/>
            <a:srcRect/>
            <a:stretch>
              <a:fillRect/>
            </a:stretch>
          </p:blipFill>
          <p:spPr bwMode="auto">
            <a:xfrm>
              <a:off x="1819917" y="116632"/>
              <a:ext cx="1392353" cy="1800000"/>
            </a:xfrm>
            <a:prstGeom prst="rect">
              <a:avLst/>
            </a:prstGeom>
            <a:noFill/>
          </p:spPr>
        </p:pic>
        <p:pic>
          <p:nvPicPr>
            <p:cNvPr id="22" name="Picture 6" descr="tourbieres"/>
            <p:cNvPicPr>
              <a:picLocks noChangeAspect="1" noChangeArrowheads="1"/>
            </p:cNvPicPr>
            <p:nvPr/>
          </p:nvPicPr>
          <p:blipFill>
            <a:blip r:embed="rId9" cstate="print"/>
            <a:srcRect/>
            <a:stretch>
              <a:fillRect/>
            </a:stretch>
          </p:blipFill>
          <p:spPr bwMode="auto">
            <a:xfrm>
              <a:off x="6952680" y="1989040"/>
              <a:ext cx="1352331" cy="1800000"/>
            </a:xfrm>
            <a:prstGeom prst="rect">
              <a:avLst/>
            </a:prstGeom>
            <a:noFill/>
          </p:spPr>
        </p:pic>
        <p:pic>
          <p:nvPicPr>
            <p:cNvPr id="23" name="Picture 8" descr="http://www.riberac.fr/IMG/jpg/p1030119.jpg"/>
            <p:cNvPicPr>
              <a:picLocks noChangeAspect="1" noChangeArrowheads="1"/>
            </p:cNvPicPr>
            <p:nvPr/>
          </p:nvPicPr>
          <p:blipFill>
            <a:blip r:embed="rId10" cstate="print"/>
            <a:srcRect/>
            <a:stretch>
              <a:fillRect/>
            </a:stretch>
          </p:blipFill>
          <p:spPr bwMode="auto">
            <a:xfrm>
              <a:off x="4504805" y="1989040"/>
              <a:ext cx="2400000" cy="1800000"/>
            </a:xfrm>
            <a:prstGeom prst="rect">
              <a:avLst/>
            </a:prstGeom>
            <a:noFill/>
          </p:spPr>
        </p:pic>
        <p:pic>
          <p:nvPicPr>
            <p:cNvPr id="24"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347864" y="116632"/>
              <a:ext cx="2420425" cy="18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a:stretch/>
          </p:blipFill>
          <p:spPr bwMode="auto">
            <a:xfrm>
              <a:off x="1819916" y="1990357"/>
              <a:ext cx="2616033" cy="18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12500859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88640"/>
            <a:ext cx="3621504" cy="369332"/>
          </a:xfrm>
          <a:prstGeom prst="rect">
            <a:avLst/>
          </a:prstGeom>
        </p:spPr>
        <p:txBody>
          <a:bodyPr wrap="none">
            <a:spAutoFit/>
          </a:bodyPr>
          <a:lstStyle/>
          <a:p>
            <a:r>
              <a:rPr lang="fr-FR" b="1" dirty="0" smtClean="0">
                <a:solidFill>
                  <a:schemeClr val="bg2"/>
                </a:solidFill>
                <a:latin typeface="Arial" charset="0"/>
              </a:rPr>
              <a:t>Le PLUi H et la fusion des EPCI</a:t>
            </a:r>
            <a:endParaRPr lang="fr-FR" b="1" dirty="0">
              <a:solidFill>
                <a:schemeClr val="bg2"/>
              </a:solidFill>
              <a:latin typeface="Arial" charset="0"/>
            </a:endParaRPr>
          </a:p>
        </p:txBody>
      </p:sp>
      <p:sp>
        <p:nvSpPr>
          <p:cNvPr id="11" name="ZoneTexte 10"/>
          <p:cNvSpPr txBox="1"/>
          <p:nvPr/>
        </p:nvSpPr>
        <p:spPr>
          <a:xfrm>
            <a:off x="467544" y="980728"/>
            <a:ext cx="8352928" cy="5786199"/>
          </a:xfrm>
          <a:prstGeom prst="rect">
            <a:avLst/>
          </a:prstGeom>
          <a:noFill/>
        </p:spPr>
        <p:txBody>
          <a:bodyPr wrap="square" rtlCol="0">
            <a:spAutoFit/>
          </a:bodyPr>
          <a:lstStyle/>
          <a:p>
            <a:r>
              <a:rPr lang="fr-FR" b="1" dirty="0" smtClean="0"/>
              <a:t>Art L153-6 du CU modifié par la loi n°2017-86 du 27 janvier 2017-art 11V</a:t>
            </a:r>
            <a:endParaRPr lang="fr-FR" dirty="0" smtClean="0"/>
          </a:p>
          <a:p>
            <a:r>
              <a:rPr lang="fr-FR" sz="1600" dirty="0" smtClean="0">
                <a:solidFill>
                  <a:srgbClr val="C00000"/>
                </a:solidFill>
              </a:rPr>
              <a:t>I. En cas de création d'un établissement public de coopération intercommunale compétent en matière de plan local d'urbanisme, y compris lorsqu'il est issu d'une fusion, </a:t>
            </a:r>
            <a:r>
              <a:rPr lang="fr-FR" sz="1600" dirty="0" smtClean="0"/>
              <a:t>ou de modification du périmètre d'un établissement public de coopération intercommunale compétent ou de transfert de cette compétence à un tel établissement public,</a:t>
            </a:r>
            <a:r>
              <a:rPr lang="fr-FR" sz="1600" dirty="0" smtClean="0">
                <a:solidFill>
                  <a:srgbClr val="C00000"/>
                </a:solidFill>
              </a:rPr>
              <a:t> </a:t>
            </a:r>
            <a:r>
              <a:rPr lang="fr-FR" sz="1600" dirty="0" smtClean="0"/>
              <a:t>les dispositions des plans locaux d'urbanisme applicables aux territoires concernés restent applicables.</a:t>
            </a:r>
          </a:p>
          <a:p>
            <a:endParaRPr lang="fr-FR" sz="1600" dirty="0" smtClean="0"/>
          </a:p>
          <a:p>
            <a:r>
              <a:rPr lang="fr-FR" sz="1600" dirty="0" smtClean="0"/>
              <a:t>Elles peuvent faire l'objet d'une procédure de révision, en application de l'article L. 153-34, de modification ou de mise en compatibilité, jusqu'à l'approbation ou la révision d'un plan local d'urbanisme couvrant l'intégralité du territoire de l'établissement public de coopération intercommunale concerné.</a:t>
            </a:r>
          </a:p>
          <a:p>
            <a:r>
              <a:rPr lang="fr-FR" sz="1600" dirty="0" smtClean="0"/>
              <a:t>Celui-ci engage la procédure d'élaboration ou de révision de ce plan lorsqu'il le décide et au plus tard lorsqu'il doit réviser un des plans locaux d'urbanisme applicables dans son périmètre</a:t>
            </a:r>
            <a:r>
              <a:rPr lang="fr-FR" sz="1600" dirty="0" smtClean="0">
                <a:solidFill>
                  <a:srgbClr val="C00000"/>
                </a:solidFill>
              </a:rPr>
              <a:t>.</a:t>
            </a:r>
          </a:p>
          <a:p>
            <a:r>
              <a:rPr lang="fr-FR" sz="1600" dirty="0" smtClean="0">
                <a:solidFill>
                  <a:srgbClr val="C00000"/>
                </a:solidFill>
              </a:rPr>
              <a:t> </a:t>
            </a:r>
          </a:p>
          <a:p>
            <a:r>
              <a:rPr lang="fr-FR" sz="1600" dirty="0" smtClean="0">
                <a:solidFill>
                  <a:srgbClr val="C00000"/>
                </a:solidFill>
              </a:rPr>
              <a:t>II.-Dans les cas mentionnés au I du présent article, si le plan local d'urbanisme tient lieu de programme local de l'habitat, l'établissement public de coopération intercommunale est considéré, pendant une durée maximale de trois ans, comme étant doté d'un programme local de l'habitat exécutoire. Si, à l'issue de ce délai de trois ans, l'établissement public de coopération intercommunale ne s'est pas doté d'un plan local d'urbanisme exécutoire tenant lieu de programme local de l'habitat ou d'un programme local de l'habitat exécutoire couvrant l'ensemble de son périmètre, il est fait application du III de </a:t>
            </a:r>
            <a:r>
              <a:rPr lang="fr-FR" sz="1600" u="sng" dirty="0" smtClean="0">
                <a:solidFill>
                  <a:srgbClr val="C00000"/>
                </a:solidFill>
              </a:rPr>
              <a:t>l'article L. 302-4-2 du code de la construction et de l'habitation. </a:t>
            </a:r>
            <a:endParaRPr lang="fr-FR" sz="1600" dirty="0" smtClean="0">
              <a:solidFill>
                <a:srgbClr val="C00000"/>
              </a:solidFill>
            </a:endParaRPr>
          </a:p>
          <a:p>
            <a:r>
              <a:rPr lang="fr-FR" sz="1600" dirty="0" smtClean="0"/>
              <a:t> </a:t>
            </a:r>
          </a:p>
          <a:p>
            <a:r>
              <a:rPr lang="fr-FR" sz="1600" dirty="0" smtClean="0">
                <a:solidFill>
                  <a:srgbClr val="C00000"/>
                </a:solidFill>
              </a:rPr>
              <a:t>Le présent II est également applicable aux plans locaux d'urbanisme tenant lieu de programme local de l'habitat arrêtés avant la création de l'établissement public et devenus exécutoires dans le délai d'un an suivant cette création.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8424936" cy="3139321"/>
          </a:xfrm>
          <a:prstGeom prst="rect">
            <a:avLst/>
          </a:prstGeom>
        </p:spPr>
        <p:txBody>
          <a:bodyPr wrap="square">
            <a:spAutoFit/>
          </a:bodyPr>
          <a:lstStyle/>
          <a:p>
            <a:r>
              <a:rPr lang="fr-FR" b="1" dirty="0" smtClean="0"/>
              <a:t>Si  le </a:t>
            </a:r>
            <a:r>
              <a:rPr lang="fr-FR" b="1" dirty="0" smtClean="0">
                <a:solidFill>
                  <a:schemeClr val="accent1">
                    <a:lumMod val="75000"/>
                  </a:schemeClr>
                </a:solidFill>
              </a:rPr>
              <a:t>PLUi H est </a:t>
            </a:r>
            <a:r>
              <a:rPr lang="fr-FR" b="1" u="sng" dirty="0" smtClean="0">
                <a:solidFill>
                  <a:schemeClr val="accent1">
                    <a:lumMod val="75000"/>
                  </a:schemeClr>
                </a:solidFill>
              </a:rPr>
              <a:t>approuvé</a:t>
            </a:r>
            <a:r>
              <a:rPr lang="fr-FR" b="1" dirty="0" smtClean="0">
                <a:solidFill>
                  <a:schemeClr val="accent1">
                    <a:lumMod val="75000"/>
                  </a:schemeClr>
                </a:solidFill>
              </a:rPr>
              <a:t> avant la fusion </a:t>
            </a:r>
            <a:r>
              <a:rPr lang="fr-FR" b="1" dirty="0" smtClean="0"/>
              <a:t>des EPCI du Ribéracois et de St </a:t>
            </a:r>
            <a:r>
              <a:rPr lang="fr-FR" b="1" dirty="0" err="1" smtClean="0"/>
              <a:t>Aulay</a:t>
            </a:r>
            <a:r>
              <a:rPr lang="fr-FR" b="1" dirty="0" smtClean="0"/>
              <a:t>, le PLH est  exécutoire pendant une </a:t>
            </a:r>
            <a:r>
              <a:rPr lang="fr-FR" b="1" u="sng" dirty="0" smtClean="0"/>
              <a:t>durée maximale de 3 ans.</a:t>
            </a:r>
            <a:endParaRPr lang="fr-FR" b="1" dirty="0" smtClean="0"/>
          </a:p>
          <a:p>
            <a:pPr marL="265113" lvl="0">
              <a:buFont typeface="Arial" pitchFamily="34" charset="0"/>
              <a:buChar char="•"/>
            </a:pPr>
            <a:endParaRPr lang="fr-FR" dirty="0" smtClean="0"/>
          </a:p>
          <a:p>
            <a:r>
              <a:rPr lang="fr-FR" b="1" dirty="0" smtClean="0"/>
              <a:t>Si le </a:t>
            </a:r>
            <a:r>
              <a:rPr lang="fr-FR" b="1" dirty="0" smtClean="0">
                <a:solidFill>
                  <a:schemeClr val="accent1">
                    <a:lumMod val="75000"/>
                  </a:schemeClr>
                </a:solidFill>
              </a:rPr>
              <a:t>PLUi H </a:t>
            </a:r>
            <a:r>
              <a:rPr lang="fr-FR" b="1" u="sng" dirty="0" smtClean="0">
                <a:solidFill>
                  <a:schemeClr val="accent1">
                    <a:lumMod val="75000"/>
                  </a:schemeClr>
                </a:solidFill>
              </a:rPr>
              <a:t>est arrêté </a:t>
            </a:r>
            <a:r>
              <a:rPr lang="fr-FR" b="1" dirty="0" smtClean="0">
                <a:solidFill>
                  <a:schemeClr val="accent1">
                    <a:lumMod val="75000"/>
                  </a:schemeClr>
                </a:solidFill>
              </a:rPr>
              <a:t>avant la fusion </a:t>
            </a:r>
            <a:r>
              <a:rPr lang="fr-FR" b="1" dirty="0" smtClean="0"/>
              <a:t>des EPCI du Ribéracois et de St </a:t>
            </a:r>
            <a:r>
              <a:rPr lang="fr-FR" b="1" dirty="0" err="1" smtClean="0"/>
              <a:t>Aulay</a:t>
            </a:r>
            <a:r>
              <a:rPr lang="fr-FR" b="1" dirty="0" smtClean="0"/>
              <a:t>, il devra être approuvé dans l’année qui suit la fusion, </a:t>
            </a:r>
          </a:p>
          <a:p>
            <a:r>
              <a:rPr lang="fr-FR" b="1" dirty="0" smtClean="0"/>
              <a:t>de fait, le PLH ne sera exécutoire que pendant une </a:t>
            </a:r>
            <a:r>
              <a:rPr lang="fr-FR" b="1" u="sng" dirty="0" smtClean="0"/>
              <a:t>durée maximale de  2 ans à dater de l’arrêté</a:t>
            </a:r>
          </a:p>
          <a:p>
            <a:endParaRPr lang="fr-FR" b="1" dirty="0" smtClean="0"/>
          </a:p>
          <a:p>
            <a:r>
              <a:rPr lang="fr-FR" b="1" dirty="0" smtClean="0"/>
              <a:t>La nouvelle EPCI  est considérée comme couverte par le PLH  (sens de l’art L302-2 code de l’habitation et de la construction)</a:t>
            </a:r>
            <a:endParaRPr lang="fr-FR" dirty="0" smtClean="0"/>
          </a:p>
          <a:p>
            <a:endParaRPr lang="fr-FR" b="1" i="1" dirty="0" smtClean="0"/>
          </a:p>
        </p:txBody>
      </p:sp>
      <p:sp>
        <p:nvSpPr>
          <p:cNvPr id="3" name="Rectangle 2"/>
          <p:cNvSpPr/>
          <p:nvPr/>
        </p:nvSpPr>
        <p:spPr>
          <a:xfrm>
            <a:off x="467544" y="4005064"/>
            <a:ext cx="8424936" cy="1785104"/>
          </a:xfrm>
          <a:prstGeom prst="rect">
            <a:avLst/>
          </a:prstGeom>
        </p:spPr>
        <p:txBody>
          <a:bodyPr wrap="square">
            <a:spAutoFit/>
          </a:bodyPr>
          <a:lstStyle/>
          <a:p>
            <a:r>
              <a:rPr lang="fr-FR" sz="2000" b="1" i="1" dirty="0" smtClean="0"/>
              <a:t>Au bout de 2/3 ans le PLUi ne tient plus lieu de PLH</a:t>
            </a:r>
          </a:p>
          <a:p>
            <a:endParaRPr lang="fr-FR" b="1" i="1" dirty="0" smtClean="0"/>
          </a:p>
          <a:p>
            <a:r>
              <a:rPr lang="fr-FR" b="1" i="1" dirty="0" smtClean="0">
                <a:solidFill>
                  <a:schemeClr val="accent1">
                    <a:lumMod val="75000"/>
                  </a:schemeClr>
                </a:solidFill>
              </a:rPr>
              <a:t>La nouvelle  EPCI (Ribéracois + St Aulaye) devra, sur son nouveau périmètre :</a:t>
            </a:r>
            <a:endParaRPr lang="fr-FR" b="1" dirty="0" smtClean="0"/>
          </a:p>
          <a:p>
            <a:pPr marL="265113" lvl="0">
              <a:buFont typeface="Arial" pitchFamily="34" charset="0"/>
              <a:buChar char="•"/>
            </a:pPr>
            <a:r>
              <a:rPr lang="fr-FR" b="1" i="1" dirty="0" smtClean="0"/>
              <a:t> Soit, réviser le PLUi valant PLH,</a:t>
            </a:r>
            <a:endParaRPr lang="fr-FR" b="1" dirty="0" smtClean="0"/>
          </a:p>
          <a:p>
            <a:pPr marL="265113" lvl="0">
              <a:buFont typeface="Arial" pitchFamily="34" charset="0"/>
              <a:buChar char="•"/>
            </a:pPr>
            <a:r>
              <a:rPr lang="fr-FR" b="1" i="1" dirty="0" smtClean="0"/>
              <a:t> Soit, se doter d’un PLH</a:t>
            </a:r>
          </a:p>
          <a:p>
            <a:pPr marL="265113" lvl="0">
              <a:buFont typeface="Arial" pitchFamily="34" charset="0"/>
              <a:buChar char="•"/>
            </a:pPr>
            <a:r>
              <a:rPr lang="fr-FR" b="1" i="1" dirty="0" smtClean="0"/>
              <a:t> Soit, transformer le </a:t>
            </a:r>
            <a:r>
              <a:rPr lang="fr-FR" b="1" i="1" dirty="0" err="1" smtClean="0"/>
              <a:t>PLUiH</a:t>
            </a:r>
            <a:r>
              <a:rPr lang="fr-FR" b="1" i="1" dirty="0" smtClean="0"/>
              <a:t> en PLUi (procédure de modification- pas de délais)</a:t>
            </a:r>
          </a:p>
        </p:txBody>
      </p:sp>
      <p:sp>
        <p:nvSpPr>
          <p:cNvPr id="4" name="Rectangle 3"/>
          <p:cNvSpPr/>
          <p:nvPr/>
        </p:nvSpPr>
        <p:spPr>
          <a:xfrm>
            <a:off x="323528" y="188640"/>
            <a:ext cx="3557384" cy="369332"/>
          </a:xfrm>
          <a:prstGeom prst="rect">
            <a:avLst/>
          </a:prstGeom>
        </p:spPr>
        <p:txBody>
          <a:bodyPr wrap="none">
            <a:spAutoFit/>
          </a:bodyPr>
          <a:lstStyle/>
          <a:p>
            <a:r>
              <a:rPr lang="fr-FR" b="1" dirty="0" smtClean="0">
                <a:solidFill>
                  <a:schemeClr val="bg2"/>
                </a:solidFill>
                <a:latin typeface="Arial" charset="0"/>
              </a:rPr>
              <a:t>Le </a:t>
            </a:r>
            <a:r>
              <a:rPr lang="fr-FR" b="1" dirty="0" err="1" smtClean="0">
                <a:solidFill>
                  <a:schemeClr val="bg2"/>
                </a:solidFill>
                <a:latin typeface="Arial" charset="0"/>
              </a:rPr>
              <a:t>PLUiH</a:t>
            </a:r>
            <a:r>
              <a:rPr lang="fr-FR" b="1" dirty="0" smtClean="0">
                <a:solidFill>
                  <a:schemeClr val="bg2"/>
                </a:solidFill>
                <a:latin typeface="Arial" charset="0"/>
              </a:rPr>
              <a:t> et la fusion des EPCI</a:t>
            </a:r>
            <a:endParaRPr lang="fr-FR" b="1" dirty="0">
              <a:solidFill>
                <a:schemeClr val="bg2"/>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2"/>
          <p:cNvGrpSpPr/>
          <p:nvPr/>
        </p:nvGrpSpPr>
        <p:grpSpPr>
          <a:xfrm>
            <a:off x="4788024" y="908720"/>
            <a:ext cx="4248472" cy="5904656"/>
            <a:chOff x="4788024" y="908720"/>
            <a:chExt cx="4248472" cy="5904656"/>
          </a:xfrm>
        </p:grpSpPr>
        <p:grpSp>
          <p:nvGrpSpPr>
            <p:cNvPr id="3" name="Groupe 48"/>
            <p:cNvGrpSpPr/>
            <p:nvPr/>
          </p:nvGrpSpPr>
          <p:grpSpPr>
            <a:xfrm>
              <a:off x="4824028" y="908720"/>
              <a:ext cx="4212468" cy="4248472"/>
              <a:chOff x="4824028" y="908720"/>
              <a:chExt cx="4212468" cy="4248472"/>
            </a:xfrm>
          </p:grpSpPr>
          <p:sp>
            <p:nvSpPr>
              <p:cNvPr id="38" name="Rectangle 37"/>
              <p:cNvSpPr/>
              <p:nvPr/>
            </p:nvSpPr>
            <p:spPr>
              <a:xfrm>
                <a:off x="5724128" y="908720"/>
                <a:ext cx="3312368"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6012160" y="2348880"/>
                <a:ext cx="2880000" cy="442800"/>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11256583"/>
                  <a:satOff val="28769"/>
                  <a:lumOff val="-2875"/>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300" b="1" i="1" kern="1200" dirty="0" smtClean="0">
                    <a:solidFill>
                      <a:schemeClr val="accent1">
                        <a:lumMod val="50000"/>
                      </a:schemeClr>
                    </a:solidFill>
                  </a:rPr>
                  <a:t>Programme d’Orientations et d’Actions (POA)</a:t>
                </a:r>
                <a:endParaRPr lang="fr-FR" sz="1300" b="1" i="1" kern="1200" dirty="0">
                  <a:solidFill>
                    <a:schemeClr val="accent1">
                      <a:lumMod val="50000"/>
                    </a:schemeClr>
                  </a:solidFill>
                </a:endParaRPr>
              </a:p>
            </p:txBody>
          </p:sp>
          <p:sp>
            <p:nvSpPr>
              <p:cNvPr id="36" name="Rectangle à coins arrondis 35"/>
              <p:cNvSpPr/>
              <p:nvPr/>
            </p:nvSpPr>
            <p:spPr>
              <a:xfrm>
                <a:off x="6012160" y="980728"/>
                <a:ext cx="2880000" cy="432000"/>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11256583"/>
                  <a:satOff val="28769"/>
                  <a:lumOff val="-2875"/>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300" b="1" i="1" kern="1200" dirty="0" smtClean="0">
                    <a:solidFill>
                      <a:schemeClr val="accent1">
                        <a:lumMod val="50000"/>
                      </a:schemeClr>
                    </a:solidFill>
                  </a:rPr>
                  <a:t>Diagnostic</a:t>
                </a:r>
                <a:endParaRPr lang="fr-FR" sz="1300" b="1" i="1" kern="1200" dirty="0">
                  <a:solidFill>
                    <a:schemeClr val="accent1">
                      <a:lumMod val="50000"/>
                    </a:schemeClr>
                  </a:solidFill>
                </a:endParaRPr>
              </a:p>
            </p:txBody>
          </p:sp>
          <p:sp>
            <p:nvSpPr>
              <p:cNvPr id="39" name="ZoneTexte 38"/>
              <p:cNvSpPr txBox="1"/>
              <p:nvPr/>
            </p:nvSpPr>
            <p:spPr>
              <a:xfrm>
                <a:off x="5868144" y="1484784"/>
                <a:ext cx="3168352" cy="523220"/>
              </a:xfrm>
              <a:prstGeom prst="rect">
                <a:avLst/>
              </a:prstGeom>
              <a:noFill/>
            </p:spPr>
            <p:txBody>
              <a:bodyPr wrap="square" rtlCol="0">
                <a:spAutoFit/>
              </a:bodyPr>
              <a:lstStyle/>
              <a:p>
                <a:r>
                  <a:rPr lang="fr-FR" sz="1400" b="1" i="1" dirty="0" smtClean="0"/>
                  <a:t>Fonctionnement du marché du logement, conditions d’habitat sur la CC PR</a:t>
                </a:r>
                <a:endParaRPr lang="fr-FR" sz="1400" b="1" i="1" dirty="0"/>
              </a:p>
            </p:txBody>
          </p:sp>
          <p:sp>
            <p:nvSpPr>
              <p:cNvPr id="40" name="ZoneTexte 39"/>
              <p:cNvSpPr txBox="1"/>
              <p:nvPr/>
            </p:nvSpPr>
            <p:spPr>
              <a:xfrm>
                <a:off x="6012160" y="2996952"/>
                <a:ext cx="2880320" cy="738664"/>
              </a:xfrm>
              <a:prstGeom prst="rect">
                <a:avLst/>
              </a:prstGeom>
              <a:noFill/>
            </p:spPr>
            <p:txBody>
              <a:bodyPr wrap="square" rtlCol="0">
                <a:spAutoFit/>
              </a:bodyPr>
              <a:lstStyle/>
              <a:p>
                <a:r>
                  <a:rPr lang="fr-FR" sz="1400" b="1" i="1" dirty="0" smtClean="0"/>
                  <a:t>Enoncé de principes permettant une offre de logements adaptés aux objectifs de développement</a:t>
                </a:r>
                <a:endParaRPr lang="fr-FR" sz="1400" b="1" i="1" dirty="0"/>
              </a:p>
            </p:txBody>
          </p:sp>
          <p:sp>
            <p:nvSpPr>
              <p:cNvPr id="42" name="ZoneTexte 41"/>
              <p:cNvSpPr txBox="1"/>
              <p:nvPr/>
            </p:nvSpPr>
            <p:spPr>
              <a:xfrm>
                <a:off x="6012160" y="3861048"/>
                <a:ext cx="2880320" cy="707886"/>
              </a:xfrm>
              <a:prstGeom prst="rect">
                <a:avLst/>
              </a:prstGeom>
              <a:noFill/>
            </p:spPr>
            <p:txBody>
              <a:bodyPr wrap="square" rtlCol="0">
                <a:spAutoFit/>
              </a:bodyPr>
              <a:lstStyle/>
              <a:p>
                <a:r>
                  <a:rPr lang="fr-FR" sz="1400" b="1" i="1" dirty="0" smtClean="0"/>
                  <a:t>Déclinaison d’actions détaillées pour une durée de 6 ans (</a:t>
                </a:r>
                <a:r>
                  <a:rPr lang="fr-FR" sz="1200" b="1" i="1" dirty="0" smtClean="0"/>
                  <a:t>localisation, moyens, financement, échéancier)</a:t>
                </a:r>
                <a:endParaRPr lang="fr-FR" sz="1400" b="1" i="1" dirty="0"/>
              </a:p>
            </p:txBody>
          </p:sp>
          <p:sp>
            <p:nvSpPr>
              <p:cNvPr id="41" name="ZoneTexte 40"/>
              <p:cNvSpPr txBox="1"/>
              <p:nvPr/>
            </p:nvSpPr>
            <p:spPr>
              <a:xfrm>
                <a:off x="4824028" y="1052736"/>
                <a:ext cx="893445" cy="4104456"/>
              </a:xfrm>
              <a:prstGeom prst="upDownArrow">
                <a:avLst>
                  <a:gd name="adj1" fmla="val 47923"/>
                  <a:gd name="adj2" fmla="val 50000"/>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algn="ctr"/>
                <a:r>
                  <a:rPr lang="fr-FR" sz="1600" b="1" dirty="0" smtClean="0"/>
                  <a:t>Elaboration du PLH</a:t>
                </a:r>
                <a:endParaRPr lang="fr-FR" sz="1600" b="1" dirty="0"/>
              </a:p>
            </p:txBody>
          </p:sp>
        </p:grpSp>
        <p:grpSp>
          <p:nvGrpSpPr>
            <p:cNvPr id="5" name="Groupe 51"/>
            <p:cNvGrpSpPr/>
            <p:nvPr/>
          </p:nvGrpSpPr>
          <p:grpSpPr>
            <a:xfrm>
              <a:off x="4788024" y="5661248"/>
              <a:ext cx="4104456" cy="1152128"/>
              <a:chOff x="4788024" y="5661248"/>
              <a:chExt cx="4104456" cy="1152128"/>
            </a:xfrm>
          </p:grpSpPr>
          <p:sp>
            <p:nvSpPr>
              <p:cNvPr id="24" name="Forme libre 23"/>
              <p:cNvSpPr/>
              <p:nvPr/>
            </p:nvSpPr>
            <p:spPr>
              <a:xfrm>
                <a:off x="5940152" y="5805264"/>
                <a:ext cx="2952328" cy="648072"/>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4">
                  <a:hueOff val="-16884873"/>
                  <a:satOff val="43154"/>
                  <a:lumOff val="-4313"/>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200" kern="1200" dirty="0" smtClean="0"/>
                  <a:t>État de réalisation annuel</a:t>
                </a:r>
              </a:p>
            </p:txBody>
          </p:sp>
          <p:sp>
            <p:nvSpPr>
              <p:cNvPr id="46" name="Double flèche horizontale 45"/>
              <p:cNvSpPr/>
              <p:nvPr/>
            </p:nvSpPr>
            <p:spPr>
              <a:xfrm rot="16200000">
                <a:off x="4729708" y="5818956"/>
                <a:ext cx="1052736" cy="936104"/>
              </a:xfrm>
              <a:prstGeom prst="leftRightArrow">
                <a:avLst>
                  <a:gd name="adj1" fmla="val 50000"/>
                  <a:gd name="adj2" fmla="val 34737"/>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4">
                  <a:hueOff val="-16884873"/>
                  <a:satOff val="43154"/>
                  <a:lumOff val="-4313"/>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endParaRPr lang="fr-FR" sz="1400" b="1" kern="1200" dirty="0"/>
              </a:p>
            </p:txBody>
          </p:sp>
          <p:sp>
            <p:nvSpPr>
              <p:cNvPr id="48" name="ZoneTexte 47"/>
              <p:cNvSpPr txBox="1"/>
              <p:nvPr/>
            </p:nvSpPr>
            <p:spPr>
              <a:xfrm>
                <a:off x="5004048" y="5661248"/>
                <a:ext cx="461665" cy="720080"/>
              </a:xfrm>
              <a:prstGeom prst="rect">
                <a:avLst/>
              </a:prstGeom>
              <a:noFill/>
            </p:spPr>
            <p:txBody>
              <a:bodyPr vert="vert270" wrap="square" rtlCol="0">
                <a:spAutoFit/>
              </a:bodyPr>
              <a:lstStyle/>
              <a:p>
                <a:r>
                  <a:rPr lang="fr-FR" dirty="0" smtClean="0">
                    <a:solidFill>
                      <a:schemeClr val="bg1"/>
                    </a:solidFill>
                  </a:rPr>
                  <a:t>Suivi</a:t>
                </a:r>
                <a:endParaRPr lang="fr-FR" dirty="0">
                  <a:solidFill>
                    <a:schemeClr val="bg1"/>
                  </a:solidFill>
                </a:endParaRPr>
              </a:p>
            </p:txBody>
          </p:sp>
        </p:grpSp>
      </p:grpSp>
      <p:cxnSp>
        <p:nvCxnSpPr>
          <p:cNvPr id="52" name="Connecteur droit avec flèche 51"/>
          <p:cNvCxnSpPr/>
          <p:nvPr/>
        </p:nvCxnSpPr>
        <p:spPr>
          <a:xfrm>
            <a:off x="4499992" y="3789040"/>
            <a:ext cx="1440160" cy="0"/>
          </a:xfrm>
          <a:prstGeom prst="straightConnector1">
            <a:avLst/>
          </a:prstGeom>
          <a:ln w="76200" cap="rnd" cmpd="sng">
            <a:solidFill>
              <a:srgbClr val="C00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338" name="Text Box 9"/>
          <p:cNvSpPr txBox="1">
            <a:spLocks noChangeArrowheads="1"/>
          </p:cNvSpPr>
          <p:nvPr/>
        </p:nvSpPr>
        <p:spPr bwMode="auto">
          <a:xfrm>
            <a:off x="457200" y="184150"/>
            <a:ext cx="533876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r>
              <a:rPr lang="fr-FR" sz="1600" b="1" dirty="0" smtClean="0">
                <a:solidFill>
                  <a:schemeClr val="bg2"/>
                </a:solidFill>
                <a:latin typeface="Arial" charset="0"/>
              </a:rPr>
              <a:t>Le PLH dans le PLUi</a:t>
            </a:r>
            <a:endParaRPr lang="fr-FR" sz="1600" b="1" dirty="0">
              <a:solidFill>
                <a:schemeClr val="bg2"/>
              </a:solidFill>
              <a:latin typeface="Arial" charset="0"/>
            </a:endParaRPr>
          </a:p>
        </p:txBody>
      </p:sp>
      <p:sp>
        <p:nvSpPr>
          <p:cNvPr id="10" name="Forme libre 9"/>
          <p:cNvSpPr/>
          <p:nvPr/>
        </p:nvSpPr>
        <p:spPr>
          <a:xfrm>
            <a:off x="373492" y="908720"/>
            <a:ext cx="3967182" cy="442800"/>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solidFill>
            <a:schemeClr val="tx1">
              <a:lumMod val="10000"/>
              <a:lumOff val="9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600" b="1" kern="1200" dirty="0" smtClean="0">
                <a:solidFill>
                  <a:schemeClr val="tx1">
                    <a:lumMod val="75000"/>
                    <a:lumOff val="25000"/>
                  </a:schemeClr>
                </a:solidFill>
              </a:rPr>
              <a:t>Rapport de Présentation</a:t>
            </a:r>
            <a:endParaRPr lang="fr-FR" sz="1600" b="1" kern="1200" dirty="0">
              <a:solidFill>
                <a:schemeClr val="tx1">
                  <a:lumMod val="75000"/>
                  <a:lumOff val="25000"/>
                </a:schemeClr>
              </a:solidFill>
            </a:endParaRPr>
          </a:p>
        </p:txBody>
      </p:sp>
      <p:sp>
        <p:nvSpPr>
          <p:cNvPr id="18" name="Forme libre 17"/>
          <p:cNvSpPr/>
          <p:nvPr/>
        </p:nvSpPr>
        <p:spPr>
          <a:xfrm>
            <a:off x="364189" y="2060848"/>
            <a:ext cx="3967182" cy="442800"/>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solidFill>
            <a:schemeClr val="tx1">
              <a:lumMod val="25000"/>
              <a:lumOff val="75000"/>
            </a:schemeClr>
          </a:solidFill>
          <a:ln>
            <a:solidFill>
              <a:schemeClr val="tx1">
                <a:lumMod val="25000"/>
                <a:lumOff val="75000"/>
              </a:schemeClr>
            </a:solidFill>
          </a:ln>
        </p:spPr>
        <p:style>
          <a:lnRef idx="2">
            <a:schemeClr val="lt1">
              <a:hueOff val="0"/>
              <a:satOff val="0"/>
              <a:lumOff val="0"/>
              <a:alphaOff val="0"/>
            </a:schemeClr>
          </a:lnRef>
          <a:fillRef idx="1">
            <a:scrgbClr r="0" g="0" b="0"/>
          </a:fillRef>
          <a:effectRef idx="0">
            <a:schemeClr val="accent4">
              <a:hueOff val="-11256583"/>
              <a:satOff val="28769"/>
              <a:lumOff val="-2875"/>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400" b="1" kern="1200" dirty="0" smtClean="0"/>
              <a:t>PADD </a:t>
            </a:r>
            <a:r>
              <a:rPr lang="fr-FR" sz="1200" b="1" kern="1200" dirty="0" smtClean="0"/>
              <a:t>(projet d’aménagement et de développement durables)</a:t>
            </a:r>
            <a:endParaRPr lang="fr-FR" sz="1400" b="1" kern="1200" dirty="0"/>
          </a:p>
        </p:txBody>
      </p:sp>
      <p:sp>
        <p:nvSpPr>
          <p:cNvPr id="20" name="Forme libre 19"/>
          <p:cNvSpPr/>
          <p:nvPr/>
        </p:nvSpPr>
        <p:spPr>
          <a:xfrm>
            <a:off x="364189" y="3212976"/>
            <a:ext cx="3967182" cy="442800"/>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4">
              <a:hueOff val="-14070727"/>
              <a:satOff val="35962"/>
              <a:lumOff val="-3594"/>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800" b="1" kern="1200" dirty="0" smtClean="0"/>
              <a:t>OAP </a:t>
            </a:r>
            <a:r>
              <a:rPr lang="fr-FR" sz="1200" b="1" kern="1200" dirty="0" smtClean="0"/>
              <a:t>(Orientations d’Aménagement et de Programmation)</a:t>
            </a:r>
            <a:endParaRPr lang="fr-FR" sz="1800" b="1" kern="1200" dirty="0"/>
          </a:p>
        </p:txBody>
      </p:sp>
      <p:sp>
        <p:nvSpPr>
          <p:cNvPr id="22" name="Forme libre 21"/>
          <p:cNvSpPr/>
          <p:nvPr/>
        </p:nvSpPr>
        <p:spPr>
          <a:xfrm>
            <a:off x="364189" y="4642384"/>
            <a:ext cx="3967182" cy="442800"/>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4">
              <a:hueOff val="-16884873"/>
              <a:satOff val="43154"/>
              <a:lumOff val="-4313"/>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400" b="1" kern="1200" dirty="0" smtClean="0"/>
              <a:t>Zonage et règlement</a:t>
            </a:r>
            <a:endParaRPr lang="fr-FR" sz="1400" b="1" kern="1200" dirty="0"/>
          </a:p>
        </p:txBody>
      </p:sp>
      <p:sp>
        <p:nvSpPr>
          <p:cNvPr id="26" name="Rectangle à coins arrondis 25"/>
          <p:cNvSpPr/>
          <p:nvPr/>
        </p:nvSpPr>
        <p:spPr>
          <a:xfrm>
            <a:off x="467544" y="5733256"/>
            <a:ext cx="3967182" cy="442800"/>
          </a:xfrm>
          <a:prstGeom prst="roundRect">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4">
              <a:hueOff val="-16884873"/>
              <a:satOff val="43154"/>
              <a:lumOff val="-4313"/>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800" b="1" kern="1200" dirty="0" smtClean="0">
                <a:solidFill>
                  <a:schemeClr val="bg1">
                    <a:lumMod val="95000"/>
                  </a:schemeClr>
                </a:solidFill>
              </a:rPr>
              <a:t>Arrêt du PLUi </a:t>
            </a:r>
            <a:r>
              <a:rPr lang="fr-FR" sz="1600" b="1" kern="1200" dirty="0" smtClean="0">
                <a:solidFill>
                  <a:schemeClr val="bg1">
                    <a:lumMod val="95000"/>
                  </a:schemeClr>
                </a:solidFill>
              </a:rPr>
              <a:t>(</a:t>
            </a:r>
            <a:r>
              <a:rPr lang="fr-FR" sz="1400" b="1" kern="1200" dirty="0" smtClean="0">
                <a:solidFill>
                  <a:schemeClr val="bg1">
                    <a:lumMod val="95000"/>
                  </a:schemeClr>
                </a:solidFill>
              </a:rPr>
              <a:t>décembre 2018)</a:t>
            </a:r>
            <a:endParaRPr lang="fr-FR" sz="1400" b="1" kern="1200" dirty="0">
              <a:solidFill>
                <a:schemeClr val="bg1">
                  <a:lumMod val="95000"/>
                </a:schemeClr>
              </a:solidFill>
            </a:endParaRPr>
          </a:p>
        </p:txBody>
      </p:sp>
      <p:sp>
        <p:nvSpPr>
          <p:cNvPr id="23" name="Flèche droite rayée 22"/>
          <p:cNvSpPr/>
          <p:nvPr/>
        </p:nvSpPr>
        <p:spPr>
          <a:xfrm>
            <a:off x="539552" y="1412776"/>
            <a:ext cx="936104" cy="360040"/>
          </a:xfrm>
          <a:prstGeom prst="stripedRightArrow">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1619672" y="1340768"/>
            <a:ext cx="2880320" cy="689452"/>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600" b="1" i="1" kern="1200" dirty="0" smtClean="0">
                <a:solidFill>
                  <a:schemeClr val="accent4">
                    <a:lumMod val="75000"/>
                  </a:schemeClr>
                </a:solidFill>
                <a:latin typeface="Calibri" pitchFamily="34" charset="0"/>
                <a:cs typeface="Calibri" pitchFamily="34" charset="0"/>
              </a:rPr>
              <a:t>Diagnostic, justification des choix, analyse des incidences du </a:t>
            </a:r>
            <a:r>
              <a:rPr lang="fr-FR" sz="1600" b="1" i="1" kern="1200" dirty="0" err="1" smtClean="0">
                <a:solidFill>
                  <a:schemeClr val="accent4">
                    <a:lumMod val="75000"/>
                  </a:schemeClr>
                </a:solidFill>
                <a:latin typeface="Calibri" pitchFamily="34" charset="0"/>
                <a:cs typeface="Calibri" pitchFamily="34" charset="0"/>
              </a:rPr>
              <a:t>PLUi</a:t>
            </a:r>
            <a:r>
              <a:rPr lang="fr-FR" sz="1600" b="1" i="1" kern="1200" dirty="0" smtClean="0">
                <a:solidFill>
                  <a:schemeClr val="accent4">
                    <a:lumMod val="75000"/>
                  </a:schemeClr>
                </a:solidFill>
                <a:latin typeface="Calibri" pitchFamily="34" charset="0"/>
                <a:cs typeface="Calibri" pitchFamily="34" charset="0"/>
              </a:rPr>
              <a:t> sur l’environnement</a:t>
            </a:r>
            <a:endParaRPr lang="fr-FR" sz="1600" b="1" i="1" kern="1200" dirty="0">
              <a:solidFill>
                <a:schemeClr val="accent4">
                  <a:lumMod val="75000"/>
                </a:schemeClr>
              </a:solidFill>
              <a:latin typeface="Calibri" pitchFamily="34" charset="0"/>
              <a:cs typeface="Calibri" pitchFamily="34" charset="0"/>
            </a:endParaRPr>
          </a:p>
        </p:txBody>
      </p:sp>
      <p:sp>
        <p:nvSpPr>
          <p:cNvPr id="29" name="Flèche droite rayée 28"/>
          <p:cNvSpPr/>
          <p:nvPr/>
        </p:nvSpPr>
        <p:spPr>
          <a:xfrm>
            <a:off x="547936" y="2631536"/>
            <a:ext cx="936104" cy="360040"/>
          </a:xfrm>
          <a:prstGeom prst="strip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1619672" y="2487520"/>
            <a:ext cx="2655912" cy="689452"/>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ts val="0"/>
              </a:spcAft>
            </a:pPr>
            <a:r>
              <a:rPr lang="fr-FR" sz="1600" b="1" i="1" kern="1200" dirty="0" smtClean="0">
                <a:solidFill>
                  <a:srgbClr val="827458"/>
                </a:solidFill>
                <a:latin typeface="Calibri" pitchFamily="34" charset="0"/>
                <a:cs typeface="Calibri" pitchFamily="34" charset="0"/>
              </a:rPr>
              <a:t>Projet politique du PLUi. </a:t>
            </a:r>
          </a:p>
          <a:p>
            <a:pPr lvl="0" algn="l" defTabSz="800100">
              <a:lnSpc>
                <a:spcPct val="90000"/>
              </a:lnSpc>
              <a:spcBef>
                <a:spcPct val="0"/>
              </a:spcBef>
              <a:spcAft>
                <a:spcPts val="0"/>
              </a:spcAft>
            </a:pPr>
            <a:r>
              <a:rPr lang="fr-FR" sz="1600" b="1" i="1" kern="1200" dirty="0" smtClean="0">
                <a:solidFill>
                  <a:srgbClr val="827458"/>
                </a:solidFill>
                <a:latin typeface="Calibri" pitchFamily="34" charset="0"/>
                <a:cs typeface="Calibri" pitchFamily="34" charset="0"/>
              </a:rPr>
              <a:t>Il présente les orientations générales.</a:t>
            </a:r>
            <a:endParaRPr lang="fr-FR" sz="1600" b="1" i="1" kern="1200" dirty="0">
              <a:solidFill>
                <a:srgbClr val="827458"/>
              </a:solidFill>
              <a:latin typeface="Calibri" pitchFamily="34" charset="0"/>
              <a:cs typeface="Calibri" pitchFamily="34" charset="0"/>
            </a:endParaRPr>
          </a:p>
        </p:txBody>
      </p:sp>
      <p:sp>
        <p:nvSpPr>
          <p:cNvPr id="31" name="Flèche droite rayée 30"/>
          <p:cNvSpPr/>
          <p:nvPr/>
        </p:nvSpPr>
        <p:spPr>
          <a:xfrm>
            <a:off x="539552" y="3789040"/>
            <a:ext cx="648072" cy="360040"/>
          </a:xfrm>
          <a:prstGeom prst="stripedRightArrow">
            <a:avLst/>
          </a:prstGeom>
          <a:solidFill>
            <a:schemeClr val="accent1">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1259632" y="3675652"/>
            <a:ext cx="3024336" cy="905476"/>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lnSpc>
                <a:spcPct val="90000"/>
              </a:lnSpc>
              <a:spcBef>
                <a:spcPct val="0"/>
              </a:spcBef>
              <a:spcAft>
                <a:spcPct val="35000"/>
              </a:spcAft>
            </a:pPr>
            <a:r>
              <a:rPr lang="fr-FR" sz="1400" b="1" i="1" dirty="0" smtClean="0">
                <a:solidFill>
                  <a:srgbClr val="69A71D"/>
                </a:solidFill>
                <a:latin typeface="Calibri" pitchFamily="34" charset="0"/>
                <a:cs typeface="Calibri" pitchFamily="34" charset="0"/>
              </a:rPr>
              <a:t>Orientations d’aménagement spécifiques à un quartier  ou à une thématique. Celles portant sur l’habitat tiendront lieu  de PLH (art. L 202-1 à L302-4 du CCH)</a:t>
            </a:r>
            <a:endParaRPr lang="fr-FR" sz="1400" b="1" i="1" dirty="0">
              <a:solidFill>
                <a:srgbClr val="69A71D"/>
              </a:solidFill>
              <a:latin typeface="Calibri" pitchFamily="34" charset="0"/>
              <a:cs typeface="Calibri" pitchFamily="34" charset="0"/>
            </a:endParaRPr>
          </a:p>
        </p:txBody>
      </p:sp>
      <p:sp>
        <p:nvSpPr>
          <p:cNvPr id="34" name="Forme libre 33"/>
          <p:cNvSpPr/>
          <p:nvPr/>
        </p:nvSpPr>
        <p:spPr>
          <a:xfrm>
            <a:off x="1259632" y="4941168"/>
            <a:ext cx="3060100" cy="941480"/>
          </a:xfrm>
          <a:custGeom>
            <a:avLst/>
            <a:gdLst>
              <a:gd name="connsiteX0" fmla="*/ 0 w 3967182"/>
              <a:gd name="connsiteY0" fmla="*/ 73801 h 442800"/>
              <a:gd name="connsiteX1" fmla="*/ 73801 w 3967182"/>
              <a:gd name="connsiteY1" fmla="*/ 0 h 442800"/>
              <a:gd name="connsiteX2" fmla="*/ 3893381 w 3967182"/>
              <a:gd name="connsiteY2" fmla="*/ 0 h 442800"/>
              <a:gd name="connsiteX3" fmla="*/ 3967182 w 3967182"/>
              <a:gd name="connsiteY3" fmla="*/ 73801 h 442800"/>
              <a:gd name="connsiteX4" fmla="*/ 3967182 w 3967182"/>
              <a:gd name="connsiteY4" fmla="*/ 368999 h 442800"/>
              <a:gd name="connsiteX5" fmla="*/ 3893381 w 3967182"/>
              <a:gd name="connsiteY5" fmla="*/ 442800 h 442800"/>
              <a:gd name="connsiteX6" fmla="*/ 73801 w 3967182"/>
              <a:gd name="connsiteY6" fmla="*/ 442800 h 442800"/>
              <a:gd name="connsiteX7" fmla="*/ 0 w 3967182"/>
              <a:gd name="connsiteY7" fmla="*/ 368999 h 442800"/>
              <a:gd name="connsiteX8" fmla="*/ 0 w 396718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182" h="442800">
                <a:moveTo>
                  <a:pt x="0" y="73801"/>
                </a:moveTo>
                <a:cubicBezTo>
                  <a:pt x="0" y="33042"/>
                  <a:pt x="33042" y="0"/>
                  <a:pt x="73801" y="0"/>
                </a:cubicBezTo>
                <a:lnTo>
                  <a:pt x="3893381" y="0"/>
                </a:lnTo>
                <a:cubicBezTo>
                  <a:pt x="3934140" y="0"/>
                  <a:pt x="3967182" y="33042"/>
                  <a:pt x="3967182" y="73801"/>
                </a:cubicBezTo>
                <a:lnTo>
                  <a:pt x="3967182" y="368999"/>
                </a:lnTo>
                <a:cubicBezTo>
                  <a:pt x="3967182" y="409758"/>
                  <a:pt x="3934140" y="442800"/>
                  <a:pt x="3893381" y="442800"/>
                </a:cubicBezTo>
                <a:lnTo>
                  <a:pt x="73801" y="442800"/>
                </a:lnTo>
                <a:cubicBezTo>
                  <a:pt x="33042" y="442800"/>
                  <a:pt x="0" y="409758"/>
                  <a:pt x="0" y="368999"/>
                </a:cubicBezTo>
                <a:lnTo>
                  <a:pt x="0" y="73801"/>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1566" tIns="21616" rIns="171566" bIns="21616" numCol="1" spcCol="1270" anchor="ctr" anchorCtr="0">
            <a:noAutofit/>
          </a:bodyPr>
          <a:lstStyle/>
          <a:p>
            <a:pPr defTabSz="800100">
              <a:lnSpc>
                <a:spcPct val="90000"/>
              </a:lnSpc>
              <a:spcAft>
                <a:spcPct val="35000"/>
              </a:spcAft>
            </a:pPr>
            <a:r>
              <a:rPr lang="fr-FR" sz="1400" b="1" i="1" dirty="0" smtClean="0">
                <a:solidFill>
                  <a:srgbClr val="69A71D"/>
                </a:solidFill>
                <a:latin typeface="Calibri" pitchFamily="34" charset="0"/>
                <a:cs typeface="Calibri" pitchFamily="34" charset="0"/>
              </a:rPr>
              <a:t>Ils définissent les caractéristiques d’occupation et d’utilisation du sol pour chacune des zones U, AU, A, N.</a:t>
            </a:r>
            <a:endParaRPr lang="fr-FR" sz="1400" b="1" i="1" dirty="0">
              <a:solidFill>
                <a:srgbClr val="69A71D"/>
              </a:solidFill>
              <a:latin typeface="Calibri" pitchFamily="34" charset="0"/>
              <a:cs typeface="Calibri" pitchFamily="34" charset="0"/>
            </a:endParaRPr>
          </a:p>
        </p:txBody>
      </p:sp>
      <p:sp>
        <p:nvSpPr>
          <p:cNvPr id="55" name="Flèche droite rayée 54"/>
          <p:cNvSpPr/>
          <p:nvPr/>
        </p:nvSpPr>
        <p:spPr>
          <a:xfrm>
            <a:off x="611560" y="5301208"/>
            <a:ext cx="648072" cy="360040"/>
          </a:xfrm>
          <a:prstGeom prst="stripedRightArrow">
            <a:avLst/>
          </a:prstGeom>
          <a:solidFill>
            <a:schemeClr val="accent1">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6372200" y="0"/>
            <a:ext cx="1872208" cy="7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372200" y="6896"/>
            <a:ext cx="1872208"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0" name="Image 49" descr="C:\Users\veronique.mercier\AppData\Local\Microsoft\Windows\Temporary Internet Files\Content.Outlook\1FCYGQ5X\ED2_logoOK.jpg"/>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8196644" y="0"/>
            <a:ext cx="911860" cy="764704"/>
          </a:xfrm>
          <a:prstGeom prst="rect">
            <a:avLst/>
          </a:prstGeom>
          <a:noFill/>
          <a:ln>
            <a:noFill/>
          </a:ln>
        </p:spPr>
      </p:pic>
      <p:sp>
        <p:nvSpPr>
          <p:cNvPr id="49" name="Rectangle à coins arrondis 48"/>
          <p:cNvSpPr/>
          <p:nvPr/>
        </p:nvSpPr>
        <p:spPr>
          <a:xfrm>
            <a:off x="6372200" y="5013176"/>
            <a:ext cx="2016224" cy="216024"/>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11256583"/>
              <a:satOff val="28769"/>
              <a:lumOff val="-2875"/>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spcBef>
                <a:spcPct val="0"/>
              </a:spcBef>
              <a:spcAft>
                <a:spcPct val="35000"/>
              </a:spcAft>
            </a:pPr>
            <a:r>
              <a:rPr lang="fr-FR" sz="1200" b="1" i="1" kern="1200" dirty="0" smtClean="0">
                <a:solidFill>
                  <a:schemeClr val="accent1">
                    <a:lumMod val="50000"/>
                  </a:schemeClr>
                </a:solidFill>
              </a:rPr>
              <a:t>Arrêt du projet PLH</a:t>
            </a:r>
            <a:endParaRPr lang="fr-FR" sz="1200" b="1" i="1" kern="1200" dirty="0">
              <a:solidFill>
                <a:schemeClr val="accent1">
                  <a:lumMod val="50000"/>
                </a:schemeClr>
              </a:solidFill>
            </a:endParaRPr>
          </a:p>
        </p:txBody>
      </p:sp>
      <p:sp>
        <p:nvSpPr>
          <p:cNvPr id="60" name="Rectangle à coins arrondis 59"/>
          <p:cNvSpPr/>
          <p:nvPr/>
        </p:nvSpPr>
        <p:spPr>
          <a:xfrm>
            <a:off x="6372200" y="5661248"/>
            <a:ext cx="2016224" cy="252008"/>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11256583"/>
              <a:satOff val="28769"/>
              <a:lumOff val="-2875"/>
              <a:alphaOff val="0"/>
            </a:schemeClr>
          </a:effectRef>
          <a:fontRef idx="minor">
            <a:schemeClr val="lt1"/>
          </a:fontRef>
        </p:style>
        <p:txBody>
          <a:bodyPr spcFirstLastPara="0" vert="horz" wrap="square" lIns="171566" tIns="21616" rIns="171566" bIns="21616" numCol="1" spcCol="1270" anchor="ctr" anchorCtr="0">
            <a:noAutofit/>
          </a:bodyPr>
          <a:lstStyle/>
          <a:p>
            <a:pPr lvl="0" algn="l" defTabSz="800100">
              <a:spcBef>
                <a:spcPct val="0"/>
              </a:spcBef>
              <a:spcAft>
                <a:spcPct val="35000"/>
              </a:spcAft>
            </a:pPr>
            <a:r>
              <a:rPr lang="fr-FR" sz="1200" b="1" i="1" kern="1200" dirty="0" smtClean="0">
                <a:solidFill>
                  <a:schemeClr val="accent1">
                    <a:lumMod val="50000"/>
                  </a:schemeClr>
                </a:solidFill>
              </a:rPr>
              <a:t>Adoption  du PLH</a:t>
            </a:r>
            <a:endParaRPr lang="fr-FR" sz="1200" b="1" i="1" kern="1200" dirty="0">
              <a:solidFill>
                <a:schemeClr val="accent1">
                  <a:lumMod val="50000"/>
                </a:schemeClr>
              </a:solidFill>
            </a:endParaRPr>
          </a:p>
        </p:txBody>
      </p:sp>
    </p:spTree>
    <p:extLst>
      <p:ext uri="{BB962C8B-B14F-4D97-AF65-F5344CB8AC3E}">
        <p14:creationId xmlns:p14="http://schemas.microsoft.com/office/powerpoint/2010/main" xmlns="" val="16772241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7504" y="5517232"/>
            <a:ext cx="5184576" cy="43204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90000"/>
                    <a:lumOff val="10000"/>
                  </a:schemeClr>
                </a:solidFill>
              </a:rPr>
              <a:t>Transmission au Préfet</a:t>
            </a:r>
          </a:p>
        </p:txBody>
      </p:sp>
      <p:sp>
        <p:nvSpPr>
          <p:cNvPr id="2" name="Titre 1"/>
          <p:cNvSpPr>
            <a:spLocks noGrp="1"/>
          </p:cNvSpPr>
          <p:nvPr>
            <p:ph type="title"/>
          </p:nvPr>
        </p:nvSpPr>
        <p:spPr/>
        <p:txBody>
          <a:bodyPr/>
          <a:lstStyle/>
          <a:p>
            <a:r>
              <a:rPr lang="fr-FR" dirty="0" smtClean="0"/>
              <a:t>Echéancier du PLH</a:t>
            </a:r>
            <a:endParaRPr lang="fr-FR" dirty="0"/>
          </a:p>
        </p:txBody>
      </p:sp>
      <p:sp>
        <p:nvSpPr>
          <p:cNvPr id="3" name="Rectangle 2"/>
          <p:cNvSpPr/>
          <p:nvPr/>
        </p:nvSpPr>
        <p:spPr>
          <a:xfrm>
            <a:off x="179512" y="6309320"/>
            <a:ext cx="8856984"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90000"/>
                    <a:lumOff val="10000"/>
                  </a:schemeClr>
                </a:solidFill>
              </a:rPr>
              <a:t>PLH exécutoire en même temps que le PLUi</a:t>
            </a:r>
            <a:endParaRPr lang="fr-FR" b="1" dirty="0">
              <a:solidFill>
                <a:schemeClr val="tx1">
                  <a:lumMod val="90000"/>
                  <a:lumOff val="10000"/>
                </a:schemeClr>
              </a:solidFill>
            </a:endParaRPr>
          </a:p>
        </p:txBody>
      </p:sp>
      <p:sp>
        <p:nvSpPr>
          <p:cNvPr id="5" name="Rectangle 4"/>
          <p:cNvSpPr/>
          <p:nvPr/>
        </p:nvSpPr>
        <p:spPr>
          <a:xfrm>
            <a:off x="179512" y="1268760"/>
            <a:ext cx="5184576" cy="12961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chemeClr val="tx1">
                  <a:lumMod val="90000"/>
                  <a:lumOff val="10000"/>
                </a:schemeClr>
              </a:solidFill>
            </a:endParaRPr>
          </a:p>
          <a:p>
            <a:r>
              <a:rPr lang="fr-FR" b="1" dirty="0" smtClean="0">
                <a:solidFill>
                  <a:schemeClr val="tx1">
                    <a:lumMod val="90000"/>
                    <a:lumOff val="10000"/>
                  </a:schemeClr>
                </a:solidFill>
              </a:rPr>
              <a:t>Consultation des communes pour avis</a:t>
            </a:r>
          </a:p>
          <a:p>
            <a:pPr algn="ctr"/>
            <a:r>
              <a:rPr lang="fr-FR" sz="1400" dirty="0" smtClean="0">
                <a:solidFill>
                  <a:schemeClr val="tx1">
                    <a:lumMod val="90000"/>
                    <a:lumOff val="10000"/>
                  </a:schemeClr>
                </a:solidFill>
              </a:rPr>
              <a:t>Les CM </a:t>
            </a:r>
            <a:r>
              <a:rPr lang="fr-FR" sz="1400" dirty="0" err="1" smtClean="0">
                <a:solidFill>
                  <a:schemeClr val="tx1">
                    <a:lumMod val="90000"/>
                    <a:lumOff val="10000"/>
                  </a:schemeClr>
                </a:solidFill>
              </a:rPr>
              <a:t>délibérent</a:t>
            </a:r>
            <a:r>
              <a:rPr lang="fr-FR" sz="1400" dirty="0" smtClean="0">
                <a:solidFill>
                  <a:schemeClr val="tx1">
                    <a:lumMod val="90000"/>
                    <a:lumOff val="10000"/>
                  </a:schemeClr>
                </a:solidFill>
              </a:rPr>
              <a:t> sur les actions qui relèvent de leurs compétences</a:t>
            </a:r>
          </a:p>
          <a:p>
            <a:pPr algn="ctr"/>
            <a:r>
              <a:rPr lang="fr-FR" sz="1400" dirty="0" smtClean="0">
                <a:solidFill>
                  <a:schemeClr val="tx1">
                    <a:lumMod val="90000"/>
                    <a:lumOff val="10000"/>
                  </a:schemeClr>
                </a:solidFill>
              </a:rPr>
              <a:t>Transmission du projet au SM SCoT pour information</a:t>
            </a:r>
          </a:p>
          <a:p>
            <a:pPr algn="ctr"/>
            <a:endParaRPr lang="fr-FR" b="1" dirty="0">
              <a:solidFill>
                <a:schemeClr val="tx1">
                  <a:lumMod val="90000"/>
                  <a:lumOff val="10000"/>
                </a:schemeClr>
              </a:solidFill>
            </a:endParaRPr>
          </a:p>
        </p:txBody>
      </p:sp>
      <p:sp>
        <p:nvSpPr>
          <p:cNvPr id="7" name="Rectangle 6"/>
          <p:cNvSpPr/>
          <p:nvPr/>
        </p:nvSpPr>
        <p:spPr>
          <a:xfrm>
            <a:off x="3959424" y="836712"/>
            <a:ext cx="3240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90000"/>
                    <a:lumOff val="10000"/>
                  </a:schemeClr>
                </a:solidFill>
              </a:rPr>
              <a:t>Délibération de la CCPR</a:t>
            </a:r>
          </a:p>
          <a:p>
            <a:pPr algn="ctr"/>
            <a:r>
              <a:rPr lang="fr-FR" sz="1400" dirty="0" smtClean="0">
                <a:solidFill>
                  <a:schemeClr val="tx1">
                    <a:lumMod val="90000"/>
                    <a:lumOff val="10000"/>
                  </a:schemeClr>
                </a:solidFill>
              </a:rPr>
              <a:t>Arrêt du Projet PLH</a:t>
            </a:r>
          </a:p>
        </p:txBody>
      </p:sp>
      <p:sp>
        <p:nvSpPr>
          <p:cNvPr id="8" name="Rectangle 7"/>
          <p:cNvSpPr/>
          <p:nvPr/>
        </p:nvSpPr>
        <p:spPr>
          <a:xfrm>
            <a:off x="179512" y="2852936"/>
            <a:ext cx="5184576" cy="122413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lumMod val="90000"/>
                    <a:lumOff val="10000"/>
                  </a:schemeClr>
                </a:solidFill>
              </a:rPr>
              <a:t>Transmission au Préfet</a:t>
            </a:r>
          </a:p>
          <a:p>
            <a:pPr indent="85725">
              <a:buFont typeface="Arial" pitchFamily="34" charset="0"/>
              <a:buChar char="•"/>
            </a:pPr>
            <a:r>
              <a:rPr lang="fr-FR" sz="1400" dirty="0" smtClean="0">
                <a:solidFill>
                  <a:schemeClr val="tx1">
                    <a:lumMod val="90000"/>
                    <a:lumOff val="10000"/>
                  </a:schemeClr>
                </a:solidFill>
              </a:rPr>
              <a:t>Qui transmet au Préfet de Région</a:t>
            </a:r>
          </a:p>
          <a:p>
            <a:pPr indent="85725">
              <a:buFont typeface="Arial" pitchFamily="34" charset="0"/>
              <a:buChar char="•"/>
            </a:pPr>
            <a:r>
              <a:rPr lang="fr-FR" sz="1400" dirty="0" smtClean="0">
                <a:solidFill>
                  <a:schemeClr val="tx1">
                    <a:lumMod val="90000"/>
                    <a:lumOff val="10000"/>
                  </a:schemeClr>
                </a:solidFill>
              </a:rPr>
              <a:t>Qui saisit le Commission Régionale de l’Habitat et de l’Hébergement (CRHH)</a:t>
            </a:r>
          </a:p>
          <a:p>
            <a:pPr algn="ctr"/>
            <a:r>
              <a:rPr lang="fr-FR" sz="1600" b="1" dirty="0" smtClean="0">
                <a:solidFill>
                  <a:schemeClr val="tx1">
                    <a:lumMod val="90000"/>
                    <a:lumOff val="10000"/>
                  </a:schemeClr>
                </a:solidFill>
              </a:rPr>
              <a:t>(2 mois)</a:t>
            </a:r>
          </a:p>
        </p:txBody>
      </p:sp>
      <p:sp>
        <p:nvSpPr>
          <p:cNvPr id="9" name="Rectangle 8"/>
          <p:cNvSpPr/>
          <p:nvPr/>
        </p:nvSpPr>
        <p:spPr>
          <a:xfrm>
            <a:off x="179512" y="4149080"/>
            <a:ext cx="5184576" cy="97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lumMod val="90000"/>
                    <a:lumOff val="10000"/>
                  </a:schemeClr>
                </a:solidFill>
              </a:rPr>
              <a:t>Avis du Préfet</a:t>
            </a:r>
          </a:p>
          <a:p>
            <a:r>
              <a:rPr lang="fr-FR" sz="1400" dirty="0" smtClean="0">
                <a:solidFill>
                  <a:schemeClr val="tx1">
                    <a:lumMod val="90000"/>
                    <a:lumOff val="10000"/>
                  </a:schemeClr>
                </a:solidFill>
              </a:rPr>
              <a:t>Demandes par rapport à des besoins locaux</a:t>
            </a:r>
          </a:p>
          <a:p>
            <a:r>
              <a:rPr lang="fr-FR" sz="1400" dirty="0" smtClean="0">
                <a:solidFill>
                  <a:schemeClr val="tx1">
                    <a:lumMod val="90000"/>
                    <a:lumOff val="10000"/>
                  </a:schemeClr>
                </a:solidFill>
              </a:rPr>
              <a:t>Réserves ou avis défavorable de la CRHH</a:t>
            </a:r>
          </a:p>
          <a:p>
            <a:pPr algn="ctr"/>
            <a:r>
              <a:rPr lang="fr-FR" sz="1600" b="1" dirty="0" smtClean="0">
                <a:solidFill>
                  <a:schemeClr val="tx1">
                    <a:lumMod val="90000"/>
                    <a:lumOff val="10000"/>
                  </a:schemeClr>
                </a:solidFill>
              </a:rPr>
              <a:t>(1 mois)</a:t>
            </a:r>
          </a:p>
        </p:txBody>
      </p:sp>
      <p:sp>
        <p:nvSpPr>
          <p:cNvPr id="6" name="Rectangle 5"/>
          <p:cNvSpPr/>
          <p:nvPr/>
        </p:nvSpPr>
        <p:spPr>
          <a:xfrm>
            <a:off x="3996296" y="2492896"/>
            <a:ext cx="324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90000"/>
                    <a:lumOff val="10000"/>
                  </a:schemeClr>
                </a:solidFill>
              </a:rPr>
              <a:t>Délibération de la CCPR</a:t>
            </a:r>
          </a:p>
          <a:p>
            <a:pPr algn="ctr"/>
            <a:r>
              <a:rPr lang="fr-FR" sz="1200" dirty="0" smtClean="0">
                <a:solidFill>
                  <a:schemeClr val="tx1">
                    <a:lumMod val="90000"/>
                    <a:lumOff val="10000"/>
                  </a:schemeClr>
                </a:solidFill>
              </a:rPr>
              <a:t>Prise en compte des avis des communes</a:t>
            </a:r>
          </a:p>
        </p:txBody>
      </p:sp>
      <p:sp>
        <p:nvSpPr>
          <p:cNvPr id="10" name="Double flèche verticale 9"/>
          <p:cNvSpPr/>
          <p:nvPr/>
        </p:nvSpPr>
        <p:spPr>
          <a:xfrm>
            <a:off x="6084168" y="1340768"/>
            <a:ext cx="1512168" cy="1152128"/>
          </a:xfrm>
          <a:prstGeom prst="upDownArrow">
            <a:avLst>
              <a:gd name="adj1" fmla="val 68988"/>
              <a:gd name="adj2" fmla="val 302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bg1"/>
                </a:solidFill>
              </a:rPr>
              <a:t>2 mois</a:t>
            </a:r>
            <a:endParaRPr lang="fr-FR" b="1" dirty="0">
              <a:solidFill>
                <a:schemeClr val="bg1"/>
              </a:solidFill>
            </a:endParaRPr>
          </a:p>
        </p:txBody>
      </p:sp>
      <p:sp>
        <p:nvSpPr>
          <p:cNvPr id="11" name="Double flèche verticale 10"/>
          <p:cNvSpPr/>
          <p:nvPr/>
        </p:nvSpPr>
        <p:spPr>
          <a:xfrm>
            <a:off x="6084168" y="3068960"/>
            <a:ext cx="1512168" cy="1872208"/>
          </a:xfrm>
          <a:prstGeom prst="upDownArrow">
            <a:avLst>
              <a:gd name="adj1" fmla="val 68988"/>
              <a:gd name="adj2" fmla="val 302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bg1"/>
                </a:solidFill>
              </a:rPr>
              <a:t>3 mois</a:t>
            </a:r>
            <a:endParaRPr lang="fr-FR" b="1" dirty="0">
              <a:solidFill>
                <a:schemeClr val="bg1"/>
              </a:solidFill>
            </a:endParaRPr>
          </a:p>
        </p:txBody>
      </p:sp>
      <p:sp>
        <p:nvSpPr>
          <p:cNvPr id="12" name="Rectangle 11"/>
          <p:cNvSpPr/>
          <p:nvPr/>
        </p:nvSpPr>
        <p:spPr>
          <a:xfrm>
            <a:off x="4139952" y="4941168"/>
            <a:ext cx="324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90000"/>
                    <a:lumOff val="10000"/>
                  </a:schemeClr>
                </a:solidFill>
              </a:rPr>
              <a:t>Délibération de la CCPR</a:t>
            </a:r>
          </a:p>
          <a:p>
            <a:pPr algn="ctr"/>
            <a:r>
              <a:rPr lang="fr-FR" sz="1200" dirty="0" smtClean="0">
                <a:solidFill>
                  <a:schemeClr val="tx1">
                    <a:lumMod val="90000"/>
                    <a:lumOff val="10000"/>
                  </a:schemeClr>
                </a:solidFill>
              </a:rPr>
              <a:t>Adoption du PLH</a:t>
            </a:r>
          </a:p>
        </p:txBody>
      </p:sp>
      <p:sp>
        <p:nvSpPr>
          <p:cNvPr id="15" name="Double flèche verticale 14"/>
          <p:cNvSpPr/>
          <p:nvPr/>
        </p:nvSpPr>
        <p:spPr>
          <a:xfrm>
            <a:off x="6084168" y="5517232"/>
            <a:ext cx="1512168" cy="936104"/>
          </a:xfrm>
          <a:prstGeom prst="upDownArrow">
            <a:avLst>
              <a:gd name="adj1" fmla="val 68988"/>
              <a:gd name="adj2" fmla="val 302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bg1"/>
                </a:solidFill>
              </a:rPr>
              <a:t>2 mois</a:t>
            </a:r>
            <a:endParaRPr lang="fr-FR"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88640"/>
            <a:ext cx="6408712" cy="461665"/>
          </a:xfrm>
          <a:prstGeom prst="rect">
            <a:avLst/>
          </a:prstGeom>
          <a:noFill/>
        </p:spPr>
        <p:txBody>
          <a:bodyPr wrap="square" rtlCol="0">
            <a:spAutoFit/>
          </a:bodyPr>
          <a:lstStyle/>
          <a:p>
            <a:r>
              <a:rPr lang="fr-FR" sz="2400" b="1" dirty="0" smtClean="0">
                <a:solidFill>
                  <a:schemeClr val="bg1"/>
                </a:solidFill>
              </a:rPr>
              <a:t>Les orientations du PLH en lien avec le PADD</a:t>
            </a:r>
            <a:endParaRPr lang="fr-FR" sz="2400" b="1" dirty="0">
              <a:solidFill>
                <a:schemeClr val="bg1"/>
              </a:solidFill>
            </a:endParaRPr>
          </a:p>
        </p:txBody>
      </p:sp>
      <p:sp>
        <p:nvSpPr>
          <p:cNvPr id="16" name="ZoneTexte 15"/>
          <p:cNvSpPr txBox="1"/>
          <p:nvPr/>
        </p:nvSpPr>
        <p:spPr>
          <a:xfrm>
            <a:off x="0" y="908720"/>
            <a:ext cx="6343403" cy="461665"/>
          </a:xfrm>
          <a:prstGeom prst="rect">
            <a:avLst/>
          </a:prstGeom>
          <a:noFill/>
        </p:spPr>
        <p:txBody>
          <a:bodyPr wrap="square" rtlCol="0">
            <a:spAutoFit/>
          </a:bodyPr>
          <a:lstStyle/>
          <a:p>
            <a:r>
              <a:rPr lang="fr-FR" sz="2400" b="1" dirty="0" smtClean="0">
                <a:solidFill>
                  <a:schemeClr val="accent1">
                    <a:lumMod val="75000"/>
                  </a:schemeClr>
                </a:solidFill>
              </a:rPr>
              <a:t>Le PADD du PLUi</a:t>
            </a:r>
            <a:endParaRPr lang="fr-FR" dirty="0"/>
          </a:p>
        </p:txBody>
      </p:sp>
      <p:sp>
        <p:nvSpPr>
          <p:cNvPr id="17" name="ZoneTexte 16"/>
          <p:cNvSpPr txBox="1"/>
          <p:nvPr/>
        </p:nvSpPr>
        <p:spPr>
          <a:xfrm>
            <a:off x="179512" y="2564904"/>
            <a:ext cx="8784976" cy="3170099"/>
          </a:xfrm>
          <a:prstGeom prst="rect">
            <a:avLst/>
          </a:prstGeom>
          <a:solidFill>
            <a:schemeClr val="bg1"/>
          </a:solidFill>
          <a:ln>
            <a:solidFill>
              <a:schemeClr val="accent1">
                <a:lumMod val="75000"/>
              </a:schemeClr>
            </a:solidFill>
          </a:ln>
        </p:spPr>
        <p:txBody>
          <a:bodyPr wrap="square" rtlCol="0">
            <a:spAutoFit/>
          </a:bodyPr>
          <a:lstStyle/>
          <a:p>
            <a:pPr lvl="0" indent="269875" hangingPunct="0">
              <a:buFont typeface="Arial Narrow" pitchFamily="34" charset="0"/>
              <a:buChar char="­"/>
            </a:pPr>
            <a:r>
              <a:rPr lang="fr-FR" sz="2000" b="1" dirty="0" smtClean="0">
                <a:latin typeface="Calibri" pitchFamily="34" charset="0"/>
                <a:cs typeface="Calibri" pitchFamily="34" charset="0"/>
              </a:rPr>
              <a:t>Renforcer les 3 pôles du territoire (Ribérac/Villetoureix,  Verteillac/La Tour Blanche, Tocane St Apre/Lisle) dans le but de maintenir les services, les commerces et équipements structurants.</a:t>
            </a:r>
          </a:p>
          <a:p>
            <a:pPr lvl="0" indent="269875" hangingPunct="0">
              <a:buFont typeface="Arial Narrow" pitchFamily="34" charset="0"/>
              <a:buChar char="­"/>
            </a:pPr>
            <a:endParaRPr lang="fr-FR" sz="2000" b="1" dirty="0" smtClean="0">
              <a:latin typeface="Calibri" pitchFamily="34" charset="0"/>
              <a:cs typeface="Calibri" pitchFamily="34" charset="0"/>
            </a:endParaRPr>
          </a:p>
          <a:p>
            <a:pPr lvl="0" indent="269875" hangingPunct="0">
              <a:buFont typeface="Arial Narrow" pitchFamily="34" charset="0"/>
              <a:buChar char="­"/>
            </a:pPr>
            <a:r>
              <a:rPr lang="fr-FR" sz="2000" b="1" dirty="0" smtClean="0">
                <a:latin typeface="Calibri" pitchFamily="34" charset="0"/>
                <a:cs typeface="Calibri" pitchFamily="34" charset="0"/>
              </a:rPr>
              <a:t>Améliorer le cadre de vie et développer une offre d’équipements et de services adaptés au territoire et à la population</a:t>
            </a:r>
          </a:p>
          <a:p>
            <a:pPr lvl="0" indent="269875" hangingPunct="0">
              <a:buFont typeface="Arial Narrow" pitchFamily="34" charset="0"/>
              <a:buChar char="­"/>
            </a:pPr>
            <a:endParaRPr lang="fr-FR" sz="2000" b="1" dirty="0" smtClean="0">
              <a:latin typeface="Calibri" pitchFamily="34" charset="0"/>
              <a:cs typeface="Calibri" pitchFamily="34" charset="0"/>
            </a:endParaRPr>
          </a:p>
          <a:p>
            <a:pPr lvl="0" indent="269875" hangingPunct="0">
              <a:buFont typeface="Arial Narrow" pitchFamily="34" charset="0"/>
              <a:buChar char="­"/>
            </a:pPr>
            <a:r>
              <a:rPr lang="fr-FR" sz="2000" b="1" dirty="0" smtClean="0">
                <a:latin typeface="Calibri" pitchFamily="34" charset="0"/>
                <a:cs typeface="Calibri" pitchFamily="34" charset="0"/>
              </a:rPr>
              <a:t>Préserver la qualité paysagère, patrimoniale et environnementale du territoire</a:t>
            </a:r>
          </a:p>
          <a:p>
            <a:pPr lvl="0" indent="269875" hangingPunct="0"/>
            <a:endParaRPr lang="fr-FR" sz="2000" b="1" dirty="0" smtClean="0">
              <a:latin typeface="Calibri" pitchFamily="34" charset="0"/>
              <a:cs typeface="Calibri" pitchFamily="34" charset="0"/>
            </a:endParaRPr>
          </a:p>
          <a:p>
            <a:pPr lvl="0" indent="269875" hangingPunct="0">
              <a:buFont typeface="Arial Narrow" pitchFamily="34" charset="0"/>
              <a:buChar char="­"/>
            </a:pPr>
            <a:r>
              <a:rPr lang="fr-FR" sz="2000" b="1" dirty="0" smtClean="0">
                <a:latin typeface="Calibri" pitchFamily="34" charset="0"/>
                <a:cs typeface="Calibri" pitchFamily="34" charset="0"/>
              </a:rPr>
              <a:t>Devenir un territoire à énergie positive</a:t>
            </a:r>
            <a:endParaRPr lang="fr-FR" sz="1600" b="1" dirty="0">
              <a:latin typeface="Calibri" pitchFamily="34" charset="0"/>
              <a:cs typeface="Calibri" pitchFamily="34" charset="0"/>
            </a:endParaRPr>
          </a:p>
        </p:txBody>
      </p:sp>
      <p:sp>
        <p:nvSpPr>
          <p:cNvPr id="5" name="Espace réservé du texte 2"/>
          <p:cNvSpPr txBox="1">
            <a:spLocks/>
          </p:cNvSpPr>
          <p:nvPr/>
        </p:nvSpPr>
        <p:spPr>
          <a:xfrm>
            <a:off x="179512" y="1556792"/>
            <a:ext cx="8784976" cy="792088"/>
          </a:xfrm>
          <a:prstGeom prst="rect">
            <a:avLst/>
          </a:prstGeom>
          <a:ln>
            <a:solidFill>
              <a:schemeClr val="accent1">
                <a:lumMod val="75000"/>
              </a:schemeClr>
            </a:solidFill>
          </a:ln>
        </p:spPr>
        <p:txBody>
          <a:bodyPr/>
          <a:lstStyle/>
          <a:p>
            <a:pPr marL="342900" marR="0" lvl="0" indent="-342900" algn="ctr" defTabSz="914400" rtl="0" eaLnBrk="1" fontAlgn="base" latinLnBrk="0" hangingPunct="0">
              <a:lnSpc>
                <a:spcPct val="100000"/>
              </a:lnSpc>
              <a:spcBef>
                <a:spcPct val="20000"/>
              </a:spcBef>
              <a:spcAft>
                <a:spcPct val="0"/>
              </a:spcAft>
              <a:buClrTx/>
              <a:buSzTx/>
              <a:tabLst/>
              <a:defRPr/>
            </a:pPr>
            <a:r>
              <a:rPr lang="fr-FR" sz="2000" b="1" dirty="0" smtClean="0">
                <a:solidFill>
                  <a:srgbClr val="002060"/>
                </a:solidFill>
                <a:latin typeface="Arial" pitchFamily="34" charset="0"/>
                <a:cs typeface="Arial" pitchFamily="34" charset="0"/>
              </a:rPr>
              <a:t>Objectif : </a:t>
            </a:r>
            <a:r>
              <a:rPr kumimoji="0" lang="fr-FR"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Croissance démographique de 0,8%</a:t>
            </a:r>
            <a:r>
              <a:rPr kumimoji="0" lang="fr-FR" sz="2000" b="1" i="0" u="none" strike="noStrike" kern="1200" cap="none" spc="0" normalizeH="0" noProof="0" dirty="0" smtClean="0">
                <a:ln>
                  <a:noFill/>
                </a:ln>
                <a:solidFill>
                  <a:srgbClr val="002060"/>
                </a:solidFill>
                <a:effectLst/>
                <a:uLnTx/>
                <a:uFillTx/>
                <a:latin typeface="Arial" pitchFamily="34" charset="0"/>
                <a:cs typeface="Arial" pitchFamily="34" charset="0"/>
              </a:rPr>
              <a:t> </a:t>
            </a:r>
            <a:r>
              <a:rPr kumimoji="0" lang="fr-FR"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an jusqu’en 2030</a:t>
            </a:r>
            <a:r>
              <a:rPr kumimoji="0" lang="fr-FR" b="1" i="0" u="none" strike="noStrike" kern="1200" cap="none" spc="0" normalizeH="0" baseline="0" noProof="0" dirty="0" smtClean="0">
                <a:ln>
                  <a:noFill/>
                </a:ln>
                <a:solidFill>
                  <a:srgbClr val="002060"/>
                </a:solidFill>
                <a:effectLst/>
                <a:uLnTx/>
                <a:uFillTx/>
                <a:latin typeface="Arial" pitchFamily="34" charset="0"/>
                <a:cs typeface="Arial" pitchFamily="34" charset="0"/>
              </a:rPr>
              <a:t>.</a:t>
            </a:r>
            <a:endParaRPr kumimoji="0" lang="fr-FR" sz="1400" b="1" i="0" u="none" strike="noStrike" kern="1200" cap="none" spc="0" normalizeH="0" baseline="0" noProof="0" dirty="0" smtClean="0">
              <a:ln>
                <a:noFill/>
              </a:ln>
              <a:solidFill>
                <a:srgbClr val="002060"/>
              </a:solidFill>
              <a:effectLst/>
              <a:uLnTx/>
              <a:uFillTx/>
              <a:latin typeface="Arial" pitchFamily="34" charset="0"/>
              <a:cs typeface="Arial" pitchFamily="34" charset="0"/>
            </a:endParaRPr>
          </a:p>
          <a:p>
            <a:pPr marL="342900" marR="0" lvl="0" indent="-342900" algn="ctr" defTabSz="914400" rtl="0" eaLnBrk="1" fontAlgn="base" latinLnBrk="0" hangingPunct="0">
              <a:lnSpc>
                <a:spcPct val="100000"/>
              </a:lnSpc>
              <a:spcBef>
                <a:spcPct val="20000"/>
              </a:spcBef>
              <a:spcAft>
                <a:spcPct val="0"/>
              </a:spcAft>
              <a:buClrTx/>
              <a:buSzTx/>
              <a:tabLst/>
              <a:defRPr/>
            </a:pPr>
            <a:r>
              <a:rPr kumimoji="0" lang="fr-FR" sz="1400" b="0" i="0" u="none" strike="noStrike" kern="1200" cap="none" spc="0" normalizeH="0" baseline="0" noProof="0" dirty="0" smtClean="0">
                <a:ln>
                  <a:noFill/>
                </a:ln>
                <a:solidFill>
                  <a:srgbClr val="002060"/>
                </a:solidFill>
                <a:effectLst/>
                <a:uLnTx/>
                <a:uFillTx/>
                <a:latin typeface="Arial" pitchFamily="34" charset="0"/>
                <a:cs typeface="Arial" pitchFamily="34" charset="0"/>
              </a:rPr>
              <a:t>200 /220 habitants nouveaux par an </a:t>
            </a:r>
            <a:r>
              <a:rPr kumimoji="0" lang="fr-FR" sz="1400" b="0" i="0" u="none" strike="noStrike" kern="1200" cap="none" spc="0" normalizeH="0" baseline="0" noProof="0" dirty="0" smtClean="0">
                <a:ln>
                  <a:noFill/>
                </a:ln>
                <a:solidFill>
                  <a:srgbClr val="002060"/>
                </a:solidFill>
                <a:effectLst/>
                <a:uLnTx/>
                <a:uFillTx/>
                <a:latin typeface="Arial" pitchFamily="34" charset="0"/>
                <a:cs typeface="Arial" pitchFamily="34" charset="0"/>
                <a:sym typeface="Wingdings"/>
              </a:rPr>
              <a:t> </a:t>
            </a:r>
            <a:r>
              <a:rPr kumimoji="0" lang="fr-FR" sz="1400" b="0" i="0" u="none" strike="noStrike" kern="1200" cap="none" spc="0" normalizeH="0" baseline="0" noProof="0" dirty="0" smtClean="0">
                <a:ln>
                  <a:noFill/>
                </a:ln>
                <a:solidFill>
                  <a:srgbClr val="002060"/>
                </a:solidFill>
                <a:effectLst/>
                <a:uLnTx/>
                <a:uFillTx/>
                <a:latin typeface="Arial" pitchFamily="34" charset="0"/>
                <a:cs typeface="Arial" pitchFamily="34" charset="0"/>
              </a:rPr>
              <a:t>Besoin de 88 nouvelles résidences principales / an</a:t>
            </a:r>
            <a:endParaRPr kumimoji="0" lang="fr-FR" sz="2000" b="0" i="0" u="none" strike="noStrike" kern="1200" cap="none" spc="0" normalizeH="0" baseline="0" noProof="0" dirty="0">
              <a:ln>
                <a:noFill/>
              </a:ln>
              <a:solidFill>
                <a:srgbClr val="002060"/>
              </a:solidFill>
              <a:effectLst/>
              <a:uLnTx/>
              <a:uFillTx/>
              <a:latin typeface="Arial" pitchFamily="34" charset="0"/>
              <a:cs typeface="Arial" pitchFamily="34" charset="0"/>
            </a:endParaRP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372200" y="6896"/>
            <a:ext cx="1872208"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descr="C:\Users\veronique.mercier\AppData\Local\Microsoft\Windows\Temporary Internet Files\Content.Outlook\1FCYGQ5X\ED2_logoOK.jpg"/>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196644" y="0"/>
            <a:ext cx="911860" cy="764704"/>
          </a:xfrm>
          <a:prstGeom prst="rect">
            <a:avLst/>
          </a:prstGeom>
          <a:noFill/>
          <a:ln>
            <a:noFill/>
          </a:ln>
        </p:spPr>
      </p:pic>
      <p:sp>
        <p:nvSpPr>
          <p:cNvPr id="9" name="Rectangle 8"/>
          <p:cNvSpPr/>
          <p:nvPr/>
        </p:nvSpPr>
        <p:spPr>
          <a:xfrm>
            <a:off x="179512" y="6021288"/>
            <a:ext cx="8856984" cy="646331"/>
          </a:xfrm>
          <a:prstGeom prst="rect">
            <a:avLst/>
          </a:prstGeom>
          <a:solidFill>
            <a:schemeClr val="bg1"/>
          </a:solidFill>
        </p:spPr>
        <p:txBody>
          <a:bodyPr wrap="square">
            <a:spAutoFit/>
          </a:bodyPr>
          <a:lstStyle/>
          <a:p>
            <a:r>
              <a:rPr lang="fr-FR" b="1" dirty="0" smtClean="0">
                <a:solidFill>
                  <a:schemeClr val="accent1">
                    <a:lumMod val="75000"/>
                  </a:schemeClr>
                </a:solidFill>
              </a:rPr>
              <a:t>En réunion du 10 juillet 2017, le comité de pilotage du PLH a validé un principe d’actions  orienté autour de 3 enjeux.</a:t>
            </a:r>
            <a:endParaRPr lang="fr-FR"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6408712" cy="461665"/>
          </a:xfrm>
          <a:prstGeom prst="rect">
            <a:avLst/>
          </a:prstGeom>
          <a:noFill/>
        </p:spPr>
        <p:txBody>
          <a:bodyPr wrap="square" rtlCol="0">
            <a:spAutoFit/>
          </a:bodyPr>
          <a:lstStyle/>
          <a:p>
            <a:r>
              <a:rPr lang="fr-FR" sz="2400" b="1" dirty="0" smtClean="0">
                <a:solidFill>
                  <a:schemeClr val="bg1"/>
                </a:solidFill>
              </a:rPr>
              <a:t>Les orientations du PLH en lien avec le PADD</a:t>
            </a:r>
            <a:endParaRPr lang="fr-FR" sz="2400" b="1" dirty="0">
              <a:solidFill>
                <a:schemeClr val="bg1"/>
              </a:solidFill>
            </a:endParaRPr>
          </a:p>
        </p:txBody>
      </p:sp>
      <p:sp>
        <p:nvSpPr>
          <p:cNvPr id="17" name="ZoneTexte 16"/>
          <p:cNvSpPr txBox="1"/>
          <p:nvPr/>
        </p:nvSpPr>
        <p:spPr>
          <a:xfrm>
            <a:off x="251520" y="1196752"/>
            <a:ext cx="8492952" cy="4524315"/>
          </a:xfrm>
          <a:prstGeom prst="rect">
            <a:avLst/>
          </a:prstGeom>
          <a:solidFill>
            <a:schemeClr val="bg1"/>
          </a:solidFill>
          <a:ln>
            <a:noFill/>
          </a:ln>
        </p:spPr>
        <p:txBody>
          <a:bodyPr wrap="square" rtlCol="0">
            <a:spAutoFit/>
          </a:bodyPr>
          <a:lstStyle/>
          <a:p>
            <a:pPr lvl="0" hangingPunct="0"/>
            <a:r>
              <a:rPr lang="fr-FR" sz="2400" b="1" dirty="0" smtClean="0">
                <a:solidFill>
                  <a:schemeClr val="accent1">
                    <a:lumMod val="75000"/>
                  </a:schemeClr>
                </a:solidFill>
              </a:rPr>
              <a:t>1</a:t>
            </a:r>
            <a:r>
              <a:rPr lang="fr-FR" sz="2400" b="1" baseline="30000" dirty="0" smtClean="0">
                <a:solidFill>
                  <a:schemeClr val="accent1">
                    <a:lumMod val="75000"/>
                  </a:schemeClr>
                </a:solidFill>
              </a:rPr>
              <a:t>er</a:t>
            </a:r>
            <a:r>
              <a:rPr lang="fr-FR" sz="2400" b="1" dirty="0" smtClean="0">
                <a:solidFill>
                  <a:schemeClr val="accent1">
                    <a:lumMod val="75000"/>
                  </a:schemeClr>
                </a:solidFill>
              </a:rPr>
              <a:t> enjeu : Renforcer les 3 pôles et limiter la vacance</a:t>
            </a:r>
          </a:p>
          <a:p>
            <a:pPr lvl="0" indent="269875" hangingPunct="0">
              <a:buFont typeface="Arial Narrow" pitchFamily="34" charset="0"/>
              <a:buChar char="­"/>
            </a:pPr>
            <a:endParaRPr lang="fr-FR" sz="2400" b="1" dirty="0" smtClean="0">
              <a:solidFill>
                <a:schemeClr val="accent1">
                  <a:lumMod val="75000"/>
                </a:schemeClr>
              </a:solidFill>
            </a:endParaRPr>
          </a:p>
          <a:p>
            <a:pPr lvl="0" indent="269875" hangingPunct="0"/>
            <a:r>
              <a:rPr lang="fr-FR" sz="2000" b="1" dirty="0" smtClean="0">
                <a:solidFill>
                  <a:schemeClr val="accent1">
                    <a:lumMod val="75000"/>
                  </a:schemeClr>
                </a:solidFill>
              </a:rPr>
              <a:t>Axe 1: réinvestir le vacant</a:t>
            </a:r>
          </a:p>
          <a:p>
            <a:pPr lvl="0" indent="269875" hangingPunct="0"/>
            <a:r>
              <a:rPr lang="fr-FR" sz="2000" dirty="0" smtClean="0">
                <a:solidFill>
                  <a:srgbClr val="002060"/>
                </a:solidFill>
              </a:rPr>
              <a:t>Soutenir le développement d’un parc locatif à loyer modéré dans l’ancien (pôles et centres-villages)</a:t>
            </a:r>
          </a:p>
          <a:p>
            <a:pPr lvl="0" indent="269875" hangingPunct="0"/>
            <a:r>
              <a:rPr lang="fr-FR" sz="2000" dirty="0" smtClean="0">
                <a:solidFill>
                  <a:srgbClr val="002060"/>
                </a:solidFill>
              </a:rPr>
              <a:t>Développer un parc communal dans l’ancien (toutes communes)</a:t>
            </a:r>
          </a:p>
          <a:p>
            <a:pPr lvl="0" indent="269875" hangingPunct="0"/>
            <a:r>
              <a:rPr lang="fr-FR" sz="2000" dirty="0" smtClean="0">
                <a:solidFill>
                  <a:srgbClr val="002060"/>
                </a:solidFill>
              </a:rPr>
              <a:t>Réinvestir un/deux immeubles emblématiques vacants du centre de Ribérac</a:t>
            </a:r>
          </a:p>
          <a:p>
            <a:pPr lvl="0" indent="269875" hangingPunct="0"/>
            <a:endParaRPr lang="fr-FR" sz="2000" dirty="0" smtClean="0">
              <a:solidFill>
                <a:srgbClr val="002060"/>
              </a:solidFill>
            </a:endParaRPr>
          </a:p>
          <a:p>
            <a:pPr lvl="0" indent="269875" hangingPunct="0"/>
            <a:r>
              <a:rPr lang="fr-FR" sz="2000" b="1" dirty="0" smtClean="0">
                <a:solidFill>
                  <a:schemeClr val="accent1">
                    <a:lumMod val="75000"/>
                  </a:schemeClr>
                </a:solidFill>
              </a:rPr>
              <a:t>Axe 2 : Valoriser le cadre bâti</a:t>
            </a:r>
          </a:p>
          <a:p>
            <a:pPr indent="269875" hangingPunct="0"/>
            <a:r>
              <a:rPr lang="fr-FR" sz="2000" dirty="0" smtClean="0">
                <a:solidFill>
                  <a:srgbClr val="002060"/>
                </a:solidFill>
              </a:rPr>
              <a:t>Opérations façade (pôles)</a:t>
            </a:r>
          </a:p>
          <a:p>
            <a:pPr indent="269875" hangingPunct="0"/>
            <a:r>
              <a:rPr lang="fr-FR" sz="2000" dirty="0" smtClean="0">
                <a:solidFill>
                  <a:srgbClr val="002060"/>
                </a:solidFill>
              </a:rPr>
              <a:t>Accompagner la valorisation de l’espace public (pôles)</a:t>
            </a:r>
          </a:p>
          <a:p>
            <a:pPr indent="269875" hangingPunct="0"/>
            <a:r>
              <a:rPr lang="fr-FR" sz="2000" dirty="0" smtClean="0">
                <a:solidFill>
                  <a:srgbClr val="FF0000"/>
                </a:solidFill>
              </a:rPr>
              <a:t>Mise en place d’un plan de commercialisation/communication sur les lotissements communaux vides</a:t>
            </a:r>
          </a:p>
          <a:p>
            <a:pPr indent="269875" hangingPunct="0"/>
            <a:endParaRPr lang="fr-FR" sz="2000" dirty="0" smtClean="0">
              <a:solidFill>
                <a:srgbClr val="002060"/>
              </a:solidFill>
            </a:endParaRPr>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372200" y="6896"/>
            <a:ext cx="1872208"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Image 5" descr="C:\Users\veronique.mercier\AppData\Local\Microsoft\Windows\Temporary Internet Files\Content.Outlook\1FCYGQ5X\ED2_logoOK.jpg"/>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196644" y="0"/>
            <a:ext cx="911860" cy="764704"/>
          </a:xfrm>
          <a:prstGeom prst="rect">
            <a:avLst/>
          </a:prstGeom>
          <a:noFill/>
          <a:ln>
            <a:noFill/>
          </a:ln>
        </p:spPr>
      </p:pic>
      <p:sp>
        <p:nvSpPr>
          <p:cNvPr id="7" name="Rectangle 6"/>
          <p:cNvSpPr/>
          <p:nvPr/>
        </p:nvSpPr>
        <p:spPr>
          <a:xfrm>
            <a:off x="323528" y="5373216"/>
            <a:ext cx="8424936" cy="1354217"/>
          </a:xfrm>
          <a:prstGeom prst="rect">
            <a:avLst/>
          </a:prstGeom>
        </p:spPr>
        <p:txBody>
          <a:bodyPr wrap="square">
            <a:spAutoFit/>
          </a:bodyPr>
          <a:lstStyle/>
          <a:p>
            <a:pPr lvl="0" indent="269875" hangingPunct="0"/>
            <a:r>
              <a:rPr lang="fr-FR" u="sng" dirty="0" smtClean="0"/>
              <a:t>A lier avec :</a:t>
            </a:r>
          </a:p>
          <a:p>
            <a:pPr marL="271463" lvl="0" indent="-1588" hangingPunct="0"/>
            <a:r>
              <a:rPr lang="fr-FR" sz="1600" dirty="0" smtClean="0"/>
              <a:t>Une action globale sur la limitation de la vacance (repérage, application de la THLV,  projet d’acquisition/</a:t>
            </a:r>
            <a:r>
              <a:rPr lang="fr-FR" sz="1600" dirty="0" err="1" smtClean="0"/>
              <a:t>réhabitation</a:t>
            </a:r>
            <a:r>
              <a:rPr lang="fr-FR" sz="1600" dirty="0" smtClean="0"/>
              <a:t>)</a:t>
            </a:r>
          </a:p>
          <a:p>
            <a:pPr marL="271463" indent="-1588" hangingPunct="0"/>
            <a:r>
              <a:rPr lang="fr-FR" sz="1600" i="1" dirty="0" smtClean="0"/>
              <a:t>Le PLUi (préservation de la qualité paysagère et de l’identité architecturale)</a:t>
            </a:r>
          </a:p>
          <a:p>
            <a:pPr marL="271463" lvl="0" indent="-1588" hangingPunct="0"/>
            <a:endParaRPr lang="fr-FR"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6408712" cy="461665"/>
          </a:xfrm>
          <a:prstGeom prst="rect">
            <a:avLst/>
          </a:prstGeom>
          <a:noFill/>
        </p:spPr>
        <p:txBody>
          <a:bodyPr wrap="square" rtlCol="0">
            <a:spAutoFit/>
          </a:bodyPr>
          <a:lstStyle/>
          <a:p>
            <a:r>
              <a:rPr lang="fr-FR" sz="2400" b="1" dirty="0" smtClean="0">
                <a:solidFill>
                  <a:schemeClr val="bg1"/>
                </a:solidFill>
              </a:rPr>
              <a:t>Les orientations du PLH en lien avec le PADD</a:t>
            </a:r>
            <a:endParaRPr lang="fr-FR" sz="2400" b="1" dirty="0">
              <a:solidFill>
                <a:schemeClr val="bg1"/>
              </a:solidFill>
            </a:endParaRPr>
          </a:p>
        </p:txBody>
      </p:sp>
      <p:sp>
        <p:nvSpPr>
          <p:cNvPr id="17" name="ZoneTexte 16"/>
          <p:cNvSpPr txBox="1"/>
          <p:nvPr/>
        </p:nvSpPr>
        <p:spPr>
          <a:xfrm>
            <a:off x="251520" y="980728"/>
            <a:ext cx="8492952" cy="4508927"/>
          </a:xfrm>
          <a:prstGeom prst="rect">
            <a:avLst/>
          </a:prstGeom>
          <a:noFill/>
          <a:ln>
            <a:solidFill>
              <a:schemeClr val="accent1">
                <a:lumMod val="75000"/>
              </a:schemeClr>
            </a:solidFill>
          </a:ln>
        </p:spPr>
        <p:txBody>
          <a:bodyPr wrap="square" rtlCol="0">
            <a:spAutoFit/>
          </a:bodyPr>
          <a:lstStyle/>
          <a:p>
            <a:pPr lvl="0" indent="269875" hangingPunct="0"/>
            <a:r>
              <a:rPr lang="fr-FR" sz="2400" b="1" dirty="0" smtClean="0">
                <a:solidFill>
                  <a:schemeClr val="accent1">
                    <a:lumMod val="75000"/>
                  </a:schemeClr>
                </a:solidFill>
              </a:rPr>
              <a:t>2</a:t>
            </a:r>
            <a:r>
              <a:rPr lang="fr-FR" sz="2400" b="1" baseline="30000" dirty="0" smtClean="0">
                <a:solidFill>
                  <a:schemeClr val="accent1">
                    <a:lumMod val="75000"/>
                  </a:schemeClr>
                </a:solidFill>
              </a:rPr>
              <a:t>nd</a:t>
            </a:r>
            <a:r>
              <a:rPr lang="fr-FR" sz="2400" b="1" dirty="0" smtClean="0">
                <a:solidFill>
                  <a:schemeClr val="accent1">
                    <a:lumMod val="75000"/>
                  </a:schemeClr>
                </a:solidFill>
              </a:rPr>
              <a:t> Enjeu : Développer et pérenniser une offre diversifiée et de qualité</a:t>
            </a:r>
          </a:p>
          <a:p>
            <a:pPr lvl="0" indent="269875" hangingPunct="0">
              <a:buFont typeface="Arial Narrow" pitchFamily="34" charset="0"/>
              <a:buChar char="­"/>
            </a:pPr>
            <a:endParaRPr lang="fr-FR" sz="1100" b="1" dirty="0" smtClean="0">
              <a:solidFill>
                <a:schemeClr val="accent1">
                  <a:lumMod val="75000"/>
                </a:schemeClr>
              </a:solidFill>
            </a:endParaRPr>
          </a:p>
          <a:p>
            <a:pPr indent="269875" hangingPunct="0"/>
            <a:r>
              <a:rPr lang="fr-FR" sz="2000" b="1" dirty="0" smtClean="0">
                <a:solidFill>
                  <a:schemeClr val="accent1">
                    <a:lumMod val="75000"/>
                  </a:schemeClr>
                </a:solidFill>
              </a:rPr>
              <a:t>Axe 3 : Améliorer le parc de logements existants</a:t>
            </a:r>
          </a:p>
          <a:p>
            <a:pPr lvl="0" indent="269875" hangingPunct="0"/>
            <a:r>
              <a:rPr lang="fr-FR" sz="2000" dirty="0" smtClean="0">
                <a:solidFill>
                  <a:srgbClr val="002060"/>
                </a:solidFill>
              </a:rPr>
              <a:t>Améliorer le parc de logements existant (privé et communal)</a:t>
            </a:r>
          </a:p>
          <a:p>
            <a:pPr lvl="0" indent="269875" hangingPunct="0"/>
            <a:r>
              <a:rPr lang="fr-FR" sz="2000" dirty="0" smtClean="0">
                <a:solidFill>
                  <a:srgbClr val="002060"/>
                </a:solidFill>
              </a:rPr>
              <a:t>Lutter contre les situations d’insalubrité (toutes communes)</a:t>
            </a:r>
          </a:p>
          <a:p>
            <a:pPr indent="269875" hangingPunct="0"/>
            <a:endParaRPr lang="fr-FR" sz="1200" b="1" dirty="0" smtClean="0">
              <a:solidFill>
                <a:schemeClr val="accent1">
                  <a:lumMod val="75000"/>
                </a:schemeClr>
              </a:solidFill>
            </a:endParaRPr>
          </a:p>
          <a:p>
            <a:pPr indent="269875" hangingPunct="0"/>
            <a:r>
              <a:rPr lang="fr-FR" sz="2000" b="1" dirty="0" smtClean="0">
                <a:solidFill>
                  <a:schemeClr val="accent1">
                    <a:lumMod val="75000"/>
                  </a:schemeClr>
                </a:solidFill>
              </a:rPr>
              <a:t>Axe 4 : Construire des logements et économes</a:t>
            </a:r>
          </a:p>
          <a:p>
            <a:pPr indent="269875" hangingPunct="0"/>
            <a:r>
              <a:rPr lang="fr-FR" sz="2000" dirty="0" smtClean="0">
                <a:solidFill>
                  <a:srgbClr val="002060"/>
                </a:solidFill>
              </a:rPr>
              <a:t>Conforter le parc locatif public (toutes communes)</a:t>
            </a:r>
          </a:p>
          <a:p>
            <a:pPr indent="269875" hangingPunct="0"/>
            <a:r>
              <a:rPr lang="fr-FR" sz="2000" dirty="0" smtClean="0">
                <a:solidFill>
                  <a:srgbClr val="002060"/>
                </a:solidFill>
              </a:rPr>
              <a:t>Soutenir des modes d’habitats innovants (toutes communes)</a:t>
            </a:r>
          </a:p>
          <a:p>
            <a:pPr lvl="0" indent="269875" hangingPunct="0"/>
            <a:endParaRPr lang="fr-FR" sz="1600" dirty="0" smtClean="0"/>
          </a:p>
          <a:p>
            <a:pPr lvl="0" indent="269875" hangingPunct="0"/>
            <a:r>
              <a:rPr lang="fr-FR" sz="2000" b="1" dirty="0" smtClean="0">
                <a:solidFill>
                  <a:schemeClr val="accent1">
                    <a:lumMod val="75000"/>
                  </a:schemeClr>
                </a:solidFill>
              </a:rPr>
              <a:t>Axe 5 : prendre en compte les besoins spécifiques</a:t>
            </a:r>
          </a:p>
          <a:p>
            <a:pPr lvl="0" indent="269875" hangingPunct="0"/>
            <a:r>
              <a:rPr lang="fr-FR" sz="2000" dirty="0" smtClean="0">
                <a:solidFill>
                  <a:srgbClr val="002060"/>
                </a:solidFill>
              </a:rPr>
              <a:t>Les gens du voyage</a:t>
            </a:r>
          </a:p>
          <a:p>
            <a:pPr lvl="0" indent="269875" hangingPunct="0"/>
            <a:r>
              <a:rPr lang="fr-FR" sz="2000" dirty="0" smtClean="0">
                <a:solidFill>
                  <a:srgbClr val="002060"/>
                </a:solidFill>
              </a:rPr>
              <a:t>Cellule de veille sur les quartier sensibles (Ribérac)</a:t>
            </a:r>
          </a:p>
          <a:p>
            <a:pPr lvl="0" indent="269875" hangingPunct="0"/>
            <a:r>
              <a:rPr lang="fr-FR" sz="2000" dirty="0" smtClean="0">
                <a:solidFill>
                  <a:srgbClr val="002060"/>
                </a:solidFill>
              </a:rPr>
              <a:t>Un parc adapté aux publics fragiles (pôles)</a:t>
            </a:r>
          </a:p>
        </p:txBody>
      </p:sp>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372200" y="6896"/>
            <a:ext cx="1872208"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8" descr="C:\Users\veronique.mercier\AppData\Local\Microsoft\Windows\Temporary Internet Files\Content.Outlook\1FCYGQ5X\ED2_logoOK.jpg"/>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196644" y="0"/>
            <a:ext cx="911860" cy="764704"/>
          </a:xfrm>
          <a:prstGeom prst="rect">
            <a:avLst/>
          </a:prstGeom>
          <a:noFill/>
          <a:ln>
            <a:noFill/>
          </a:ln>
        </p:spPr>
      </p:pic>
      <p:sp>
        <p:nvSpPr>
          <p:cNvPr id="6" name="Rectangle 5"/>
          <p:cNvSpPr/>
          <p:nvPr/>
        </p:nvSpPr>
        <p:spPr>
          <a:xfrm>
            <a:off x="251520" y="5445224"/>
            <a:ext cx="8496944" cy="1292662"/>
          </a:xfrm>
          <a:prstGeom prst="rect">
            <a:avLst/>
          </a:prstGeom>
        </p:spPr>
        <p:txBody>
          <a:bodyPr wrap="square">
            <a:spAutoFit/>
          </a:bodyPr>
          <a:lstStyle/>
          <a:p>
            <a:pPr lvl="0" indent="269875" hangingPunct="0"/>
            <a:endParaRPr lang="fr-FR" sz="1400" dirty="0" smtClean="0"/>
          </a:p>
          <a:p>
            <a:pPr lvl="0" indent="269875" hangingPunct="0"/>
            <a:r>
              <a:rPr lang="fr-FR" sz="1600" i="1" u="sng" dirty="0" smtClean="0"/>
              <a:t>A lier avec :</a:t>
            </a:r>
          </a:p>
          <a:p>
            <a:pPr lvl="0" indent="269875" hangingPunct="0"/>
            <a:r>
              <a:rPr lang="fr-FR" sz="1600" i="1" dirty="0" smtClean="0"/>
              <a:t>Le PLUi (limitation de la consommation foncière)</a:t>
            </a:r>
          </a:p>
          <a:p>
            <a:pPr lvl="0" indent="269875" hangingPunct="0"/>
            <a:r>
              <a:rPr lang="fr-FR" sz="1600" i="1" dirty="0" smtClean="0"/>
              <a:t>Les objectifs de réduction des GES (performance énergétique des logements, réduction des déplacements)</a:t>
            </a:r>
          </a:p>
          <a:p>
            <a:pPr lvl="0" indent="269875" hangingPunct="0"/>
            <a:r>
              <a:rPr lang="fr-FR" sz="1600" i="1" dirty="0" smtClean="0"/>
              <a:t>Plans et schémas départementaux</a:t>
            </a:r>
            <a:endParaRPr lang="fr-FR" sz="24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6408712" cy="461665"/>
          </a:xfrm>
          <a:prstGeom prst="rect">
            <a:avLst/>
          </a:prstGeom>
          <a:noFill/>
        </p:spPr>
        <p:txBody>
          <a:bodyPr wrap="square" rtlCol="0">
            <a:spAutoFit/>
          </a:bodyPr>
          <a:lstStyle/>
          <a:p>
            <a:r>
              <a:rPr lang="fr-FR" sz="2400" b="1" dirty="0" smtClean="0">
                <a:solidFill>
                  <a:schemeClr val="bg1"/>
                </a:solidFill>
              </a:rPr>
              <a:t>Les orientations du PLH en lien avec le PADD</a:t>
            </a:r>
            <a:endParaRPr lang="fr-FR" sz="2400" b="1" dirty="0">
              <a:solidFill>
                <a:schemeClr val="bg1"/>
              </a:solidFill>
            </a:endParaRPr>
          </a:p>
        </p:txBody>
      </p:sp>
      <p:sp>
        <p:nvSpPr>
          <p:cNvPr id="17" name="ZoneTexte 16"/>
          <p:cNvSpPr txBox="1"/>
          <p:nvPr/>
        </p:nvSpPr>
        <p:spPr>
          <a:xfrm>
            <a:off x="467544" y="1052736"/>
            <a:ext cx="8492952" cy="2431435"/>
          </a:xfrm>
          <a:prstGeom prst="rect">
            <a:avLst/>
          </a:prstGeom>
          <a:noFill/>
          <a:ln>
            <a:solidFill>
              <a:schemeClr val="accent1">
                <a:lumMod val="75000"/>
              </a:schemeClr>
            </a:solidFill>
          </a:ln>
        </p:spPr>
        <p:txBody>
          <a:bodyPr wrap="square" rtlCol="0">
            <a:spAutoFit/>
          </a:bodyPr>
          <a:lstStyle/>
          <a:p>
            <a:pPr lvl="0" indent="269875" hangingPunct="0"/>
            <a:r>
              <a:rPr lang="fr-FR" sz="2400" b="1" dirty="0" smtClean="0">
                <a:solidFill>
                  <a:schemeClr val="accent1">
                    <a:lumMod val="75000"/>
                  </a:schemeClr>
                </a:solidFill>
              </a:rPr>
              <a:t>3</a:t>
            </a:r>
            <a:r>
              <a:rPr lang="fr-FR" sz="2400" b="1" baseline="30000" dirty="0" smtClean="0">
                <a:solidFill>
                  <a:schemeClr val="accent1">
                    <a:lumMod val="75000"/>
                  </a:schemeClr>
                </a:solidFill>
              </a:rPr>
              <a:t>ème</a:t>
            </a:r>
            <a:r>
              <a:rPr lang="fr-FR" sz="2400" b="1" dirty="0" smtClean="0">
                <a:solidFill>
                  <a:schemeClr val="accent1">
                    <a:lumMod val="75000"/>
                  </a:schemeClr>
                </a:solidFill>
              </a:rPr>
              <a:t> Enjeu : une politique locale de l’Habitat à l’échelle de l’intercommunalité</a:t>
            </a:r>
          </a:p>
          <a:p>
            <a:pPr lvl="0" indent="269875" hangingPunct="0">
              <a:buFont typeface="Arial Narrow" pitchFamily="34" charset="0"/>
              <a:buChar char="­"/>
            </a:pPr>
            <a:endParaRPr lang="fr-FR" sz="2400" b="1" dirty="0" smtClean="0">
              <a:solidFill>
                <a:schemeClr val="accent1">
                  <a:lumMod val="75000"/>
                </a:schemeClr>
              </a:solidFill>
            </a:endParaRPr>
          </a:p>
          <a:p>
            <a:pPr indent="269875" hangingPunct="0"/>
            <a:r>
              <a:rPr lang="fr-FR" sz="2000" b="1" dirty="0" smtClean="0">
                <a:solidFill>
                  <a:schemeClr val="accent1">
                    <a:lumMod val="75000"/>
                  </a:schemeClr>
                </a:solidFill>
              </a:rPr>
              <a:t>Axe 6 : Organiser le pilotage, l’animation et le suivi du PLH</a:t>
            </a:r>
          </a:p>
          <a:p>
            <a:pPr indent="269875" hangingPunct="0"/>
            <a:r>
              <a:rPr lang="fr-FR" sz="2000" dirty="0" smtClean="0"/>
              <a:t>Développer un service Habitat</a:t>
            </a:r>
          </a:p>
          <a:p>
            <a:pPr indent="269875" hangingPunct="0"/>
            <a:r>
              <a:rPr lang="fr-FR" sz="2000" dirty="0" smtClean="0"/>
              <a:t>Définir et mise en œuvre la gouvernance du PLH</a:t>
            </a:r>
          </a:p>
          <a:p>
            <a:pPr indent="269875" hangingPunct="0"/>
            <a:r>
              <a:rPr lang="fr-FR" sz="2000" dirty="0" smtClean="0"/>
              <a:t>Mise en place d’un observatoire habitat</a:t>
            </a:r>
            <a:endParaRPr lang="fr-FR" sz="2400" dirty="0" smtClean="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372200" y="6896"/>
            <a:ext cx="1872208"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age 4" descr="C:\Users\veronique.mercier\AppData\Local\Microsoft\Windows\Temporary Internet Files\Content.Outlook\1FCYGQ5X\ED2_logoOK.jpg"/>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196644" y="0"/>
            <a:ext cx="911860" cy="764704"/>
          </a:xfrm>
          <a:prstGeom prst="rect">
            <a:avLst/>
          </a:prstGeom>
          <a:noFill/>
          <a:ln>
            <a:noFill/>
          </a:ln>
        </p:spPr>
      </p:pic>
      <p:sp>
        <p:nvSpPr>
          <p:cNvPr id="6" name="ZoneTexte 5"/>
          <p:cNvSpPr txBox="1"/>
          <p:nvPr/>
        </p:nvSpPr>
        <p:spPr>
          <a:xfrm>
            <a:off x="467544" y="3861048"/>
            <a:ext cx="8492952" cy="2664000"/>
          </a:xfrm>
          <a:prstGeom prst="rect">
            <a:avLst/>
          </a:prstGeom>
          <a:solidFill>
            <a:schemeClr val="bg1"/>
          </a:solidFill>
          <a:ln>
            <a:solidFill>
              <a:schemeClr val="accent1">
                <a:lumMod val="75000"/>
              </a:schemeClr>
            </a:solidFill>
          </a:ln>
        </p:spPr>
        <p:txBody>
          <a:bodyPr wrap="square" rtlCol="0">
            <a:spAutoFit/>
          </a:bodyPr>
          <a:lstStyle/>
          <a:p>
            <a:pPr lvl="0" indent="269875" hangingPunct="0"/>
            <a:r>
              <a:rPr lang="fr-FR" sz="2400" b="1" dirty="0" smtClean="0">
                <a:solidFill>
                  <a:schemeClr val="accent1">
                    <a:lumMod val="75000"/>
                  </a:schemeClr>
                </a:solidFill>
              </a:rPr>
              <a:t>Les outils à mettre en place ?</a:t>
            </a:r>
          </a:p>
          <a:p>
            <a:pPr lvl="0" indent="269875" hangingPunct="0"/>
            <a:r>
              <a:rPr lang="fr-FR" sz="2000" b="1" dirty="0" smtClean="0"/>
              <a:t>Une OPAH RR</a:t>
            </a:r>
          </a:p>
          <a:p>
            <a:pPr lvl="1" indent="269875" hangingPunct="0">
              <a:buFontTx/>
              <a:buChar char="-"/>
            </a:pPr>
            <a:r>
              <a:rPr lang="fr-FR" dirty="0" smtClean="0"/>
              <a:t>En régie ?</a:t>
            </a:r>
          </a:p>
          <a:p>
            <a:pPr lvl="1" indent="269875" hangingPunct="0">
              <a:buFontTx/>
              <a:buChar char="-"/>
            </a:pPr>
            <a:endParaRPr lang="fr-FR" dirty="0" smtClean="0"/>
          </a:p>
          <a:p>
            <a:pPr lvl="0" indent="269875" hangingPunct="0"/>
            <a:r>
              <a:rPr lang="fr-FR" sz="2000" b="1" dirty="0" smtClean="0"/>
              <a:t>Une taxe vacance (THLV)</a:t>
            </a:r>
          </a:p>
          <a:p>
            <a:pPr lvl="0" indent="269875" hangingPunct="0"/>
            <a:endParaRPr lang="fr-FR" sz="2000" b="1" dirty="0" smtClean="0"/>
          </a:p>
          <a:p>
            <a:pPr lvl="0" indent="269875" hangingPunct="0"/>
            <a:r>
              <a:rPr lang="fr-FR" sz="2000" b="1" dirty="0" smtClean="0"/>
              <a:t>Le pôle Habitat </a:t>
            </a:r>
          </a:p>
          <a:p>
            <a:pPr lvl="1" indent="269875" hangingPunct="0"/>
            <a:r>
              <a:rPr lang="fr-FR" dirty="0" smtClean="0"/>
              <a:t>- Ses missions, ses moyens</a:t>
            </a:r>
          </a:p>
          <a:p>
            <a:pPr lvl="0" indent="269875" hangingPunct="0"/>
            <a:endParaRPr lang="fr-FR" sz="2000" b="1" dirty="0" smtClean="0"/>
          </a:p>
          <a:p>
            <a:pPr lvl="0" indent="269875" hangingPunct="0"/>
            <a:endParaRPr lang="fr-FR" sz="2400" dirty="0" smtClean="0"/>
          </a:p>
          <a:p>
            <a:pPr lvl="0" indent="269875" hangingPunct="0"/>
            <a:endParaRPr lang="fr-FR"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telia_PPT_gabarit_template">
  <a:themeElements>
    <a:clrScheme name="Personnalisé 1">
      <a:dk1>
        <a:srgbClr val="00206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rps de texte">
      <a:majorFont>
        <a:latin typeface="Lucida Sans"/>
        <a:ea typeface=""/>
        <a:cs typeface=""/>
      </a:majorFont>
      <a:minorFont>
        <a:latin typeface="Lucida Sans"/>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olicyDirtyBag xmlns="microsoft.office.server.policy.changes">
  <Microsoft.Office.RecordsManagement.PolicyFeatures.PolicyAudit xmlns="" op="Change"/>
  <Microsoft.Office.RecordsManagement.PolicyFeatures.Expiration xmlns="" op="Delete"/>
</PolicyDirtyBag>
</file>

<file path=customXml/item2.xml><?xml version="1.0" encoding="utf-8"?>
<?mso-contentType ?>
<p:Policy xmlns:p="office.server.policy" id="" local="true">
  <p:Name>Document</p:Name>
  <p:Description/>
  <p:Statement/>
  <p:PolicyItems>
    <p:PolicyItem featureId="Microsoft.Office.RecordsManagement.PolicyFeatures.PolicyAudit">
      <p:Name>Audit</p:Name>
      <p:Description>Audit des actions des utilisateurs sur les documents et les éléments de liste dans le journal d'audit.</p:Description>
      <p:CustomData>
        <Audit>
          <Update/>
          <View/>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ocument" ma:contentTypeID="0x010100093DC56DB1628E4F982322A0915BFDAF" ma:contentTypeVersion="8" ma:contentTypeDescription="Crée un document." ma:contentTypeScope="" ma:versionID="d1a62ba6e69d7371967804778a36749c">
  <xsd:schema xmlns:xsd="http://www.w3.org/2001/XMLSchema" xmlns:p="http://schemas.microsoft.com/office/2006/metadata/properties" xmlns:ns1="http://schemas.microsoft.com/sharepoint/v3" xmlns:ns2="c7e73649-ab13-476c-860e-e722c72284b6" targetNamespace="http://schemas.microsoft.com/office/2006/metadata/properties" ma:root="true" ma:fieldsID="d00ca864d60036730342855daeac50c4" ns1:_="" ns2:_="">
    <xsd:import namespace="http://schemas.microsoft.com/sharepoint/v3"/>
    <xsd:import namespace="c7e73649-ab13-476c-860e-e722c72284b6"/>
    <xsd:element name="properties">
      <xsd:complexType>
        <xsd:sequence>
          <xsd:element name="documentManagement">
            <xsd:complexType>
              <xsd:all>
                <xsd:element ref="ns1:Expiration" minOccurs="0"/>
                <xsd:element ref="ns2:_dlc_Exemp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xpiration" ma:index="8" nillable="true" ma:displayName="Expiration" ma:description="Date sous la forme jj/mm/aaaa&#10;Après cette date le document sera automatiquement supprimé. La date maximum est aujourd'hui + 3 mois" ma:hidden="true" ma:internalName="Expiration">
      <xsd:simpleType>
        <xsd:restriction base="dms:Text">
          <xsd:maxLength value="255"/>
        </xsd:restriction>
      </xsd:simpleType>
    </xsd:element>
  </xsd:schema>
  <xsd:schema xmlns:xsd="http://www.w3.org/2001/XMLSchema" xmlns:dms="http://schemas.microsoft.com/office/2006/documentManagement/types" targetNamespace="c7e73649-ab13-476c-860e-e722c72284b6" elementFormDefault="qualified">
    <xsd:import namespace="http://schemas.microsoft.com/office/2006/documentManagement/types"/>
    <xsd:element name="_dlc_Exempt" ma:index="9" nillable="true" ma:displayName="Exempt de la stratégie" ma:description=""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Expiration xmlns="http://schemas.microsoft.com/sharepoint/v3">19/03/2013</Expiration>
  </documentManagement>
</p:properties>
</file>

<file path=customXml/itemProps1.xml><?xml version="1.0" encoding="utf-8"?>
<ds:datastoreItem xmlns:ds="http://schemas.openxmlformats.org/officeDocument/2006/customXml" ds:itemID="{209A57AE-6C69-439A-9898-DC7A9D71CDD2}">
  <ds:schemaRefs>
    <ds:schemaRef ds:uri="microsoft.office.server.policy.changes"/>
    <ds:schemaRef ds:uri=""/>
  </ds:schemaRefs>
</ds:datastoreItem>
</file>

<file path=customXml/itemProps2.xml><?xml version="1.0" encoding="utf-8"?>
<ds:datastoreItem xmlns:ds="http://schemas.openxmlformats.org/officeDocument/2006/customXml" ds:itemID="{4DDEEF99-74C8-458E-8E16-613369A7434E}">
  <ds:schemaRefs>
    <ds:schemaRef ds:uri="office.server.policy"/>
  </ds:schemaRefs>
</ds:datastoreItem>
</file>

<file path=customXml/itemProps3.xml><?xml version="1.0" encoding="utf-8"?>
<ds:datastoreItem xmlns:ds="http://schemas.openxmlformats.org/officeDocument/2006/customXml" ds:itemID="{57D13C25-EC89-4D33-B2C2-4523E02A0EEE}">
  <ds:schemaRefs>
    <ds:schemaRef ds:uri="http://schemas.microsoft.com/sharepoint/v3/contenttype/forms"/>
  </ds:schemaRefs>
</ds:datastoreItem>
</file>

<file path=customXml/itemProps4.xml><?xml version="1.0" encoding="utf-8"?>
<ds:datastoreItem xmlns:ds="http://schemas.openxmlformats.org/officeDocument/2006/customXml" ds:itemID="{098C9247-64D1-4D9B-B2C9-AE526119F7F9}">
  <ds:schemaRefs>
    <ds:schemaRef ds:uri="http://schemas.microsoft.com/office/2006/metadata/longProperties"/>
  </ds:schemaRefs>
</ds:datastoreItem>
</file>

<file path=customXml/itemProps5.xml><?xml version="1.0" encoding="utf-8"?>
<ds:datastoreItem xmlns:ds="http://schemas.openxmlformats.org/officeDocument/2006/customXml" ds:itemID="{595473EF-9A8D-4FAB-8C78-2ADC6A553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e73649-ab13-476c-860e-e722c72284b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6.xml><?xml version="1.0" encoding="utf-8"?>
<ds:datastoreItem xmlns:ds="http://schemas.openxmlformats.org/officeDocument/2006/customXml" ds:itemID="{3C4972C8-5407-4863-AC76-583CA4704B6F}">
  <ds:schemaRefs>
    <ds:schemaRef ds:uri="http://purl.org/dc/terms/"/>
    <ds:schemaRef ds:uri="http://schemas.microsoft.com/office/2006/documentManagement/types"/>
    <ds:schemaRef ds:uri="http://schemas.microsoft.com/office/2006/metadata/properties"/>
    <ds:schemaRef ds:uri="http://schemas.microsoft.com/sharepoint/v3"/>
    <ds:schemaRef ds:uri="http://purl.org/dc/elements/1.1/"/>
    <ds:schemaRef ds:uri="http://schemas.openxmlformats.org/package/2006/metadata/core-properties"/>
    <ds:schemaRef ds:uri="c7e73649-ab13-476c-860e-e722c72284b6"/>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15903</TotalTime>
  <Words>1099</Words>
  <Application>Microsoft Office PowerPoint</Application>
  <PresentationFormat>Affichage à l'écran (4:3)</PresentationFormat>
  <Paragraphs>138</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Artelia_PPT_gabarit_template</vt:lpstr>
      <vt:lpstr>Diapositive 1</vt:lpstr>
      <vt:lpstr>Diapositive 2</vt:lpstr>
      <vt:lpstr>Diapositive 3</vt:lpstr>
      <vt:lpstr>Diapositive 4</vt:lpstr>
      <vt:lpstr>Echéancier du PLH</vt:lpstr>
      <vt:lpstr>Diapositive 6</vt:lpstr>
      <vt:lpstr>Diapositive 7</vt:lpstr>
      <vt:lpstr>Diapositive 8</vt:lpstr>
      <vt:lpstr>Diapositive 9</vt:lpstr>
      <vt:lpstr>Diapositive 10</vt:lpstr>
    </vt:vector>
  </TitlesOfParts>
  <Company>Sogreah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admininf</dc:creator>
  <cp:lastModifiedBy>Nicole</cp:lastModifiedBy>
  <cp:revision>471</cp:revision>
  <cp:lastPrinted>2015-10-14T13:35:59Z</cp:lastPrinted>
  <dcterms:created xsi:type="dcterms:W3CDTF">2012-07-19T10:02:04Z</dcterms:created>
  <dcterms:modified xsi:type="dcterms:W3CDTF">2017-10-02T12:37:24Z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0x010100093DC56DB1628E4F982322A0915BFDAF</vt:lpwstr>
  </property>
</Properties>
</file>